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7.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68" r:id="rId3"/>
    <p:sldId id="259" r:id="rId4"/>
    <p:sldId id="260" r:id="rId5"/>
    <p:sldId id="257" r:id="rId6"/>
    <p:sldId id="270" r:id="rId7"/>
    <p:sldId id="258" r:id="rId8"/>
    <p:sldId id="264" r:id="rId9"/>
    <p:sldId id="271" r:id="rId10"/>
    <p:sldId id="272" r:id="rId11"/>
    <p:sldId id="273" r:id="rId12"/>
    <p:sldId id="275" r:id="rId13"/>
    <p:sldId id="263" r:id="rId14"/>
    <p:sldId id="274" r:id="rId15"/>
    <p:sldId id="276" r:id="rId16"/>
    <p:sldId id="277" r:id="rId17"/>
    <p:sldId id="282" r:id="rId18"/>
    <p:sldId id="283" r:id="rId19"/>
    <p:sldId id="289" r:id="rId20"/>
    <p:sldId id="278" r:id="rId21"/>
    <p:sldId id="279" r:id="rId22"/>
    <p:sldId id="280" r:id="rId23"/>
    <p:sldId id="281" r:id="rId24"/>
    <p:sldId id="288" r:id="rId25"/>
    <p:sldId id="284" r:id="rId26"/>
    <p:sldId id="285" r:id="rId27"/>
    <p:sldId id="286" r:id="rId28"/>
    <p:sldId id="287" r:id="rId29"/>
    <p:sldId id="290" r:id="rId30"/>
    <p:sldId id="291" r:id="rId31"/>
    <p:sldId id="292" r:id="rId32"/>
    <p:sldId id="293" r:id="rId33"/>
    <p:sldId id="294" r:id="rId34"/>
    <p:sldId id="295" r:id="rId35"/>
    <p:sldId id="269"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Libre Franklin" pitchFamily="2"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hwjTk3uhhkBcXltrP52CHMQfJoR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liborka Dunjic" initials=""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customschemas.google.com/relationships/presentationmetadata" Target="meta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3-21T20:20:20.847" idx="15">
    <p:pos x="10" y="10"/>
    <p:text>Sve je počelo sa nekoliko košnica u netaknutoj prirodi u brdima Šumadije, na porodičnom imanju. Ubrzo se pojavila ideja o kremastom medu kao rezultat insistiranja naše dece da im rešimo problem da im med više ne curi ili pak da ne bude tvrd kada se kristališe. Ubacili smo voćkice u kremasti med i počeli sa pionirskom prodajom teglica rodbini, komšijama, prijateljima, kojima se to veoma svidelo. Kako je teško teglicu dati deci da ponesu u školu za užinu, na izlet ili ekskurziju, tako smo osmislili slatkiš BeesyKids, na čijem razvoju sada radimo. Tu nam je izuzetno pomogla podrška i mentorstvo Akademije za žensko preduzetništvo, tačnije program WE Start Up Akcelerator. Program je izuzetno sadržajan i kompleksan, a znanje dobijeno u vezi sa primenom 3D tehnologije u razvoju i unapređenju poslovanja je neprocenjivo. Zahvaljujući programu i fantastičnim mentorima, nadamo se da će, ako ne ove, onda već početnom sledeće godine BeesyKids biti već uveliko na policama u amrketima šrim Srbije i dalje.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54"/>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3-21T19:50:18.980" idx="4">
    <p:pos x="10" y="10"/>
    <p:text>Kremasti med se dobija mehaničko hladnom obradom meda, tačnije mešanjem dve vrste čistog sirovog meda, gde se dobija kremasta, puterasta struktura. Voće procesom liofilizacije gubi svu vlagu i zadržava sve vitamine i sve minerale. Prah od tog voća se meša sa kremastim medom. Grisine su pečene, a ne pržene u ulju.</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58"/>
      </p:ext>
    </p:extLst>
  </p:cm>
  <p:cm authorId="0" dt="2020-03-21T19:50:18.980" idx="5">
    <p:pos x="10" y="10"/>
    <p:text>Paovanje sadrži tri odeljka, jedan za 30g kremastog meda, drugi za 15g grisina i treći je namenjen za poklon igračku. Ukupna težina ne prelazi 50g.</p:text>
    <p:extLst>
      <p:ext uri="{C676402C-5697-4E1C-873F-D02D1690AC5C}">
        <p15:threadingInfo xmlns:p15="http://schemas.microsoft.com/office/powerpoint/2012/main" timeZoneBias="0">
          <p15:parentCm authorId="0" idx="4"/>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6A"/>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03-21T19:50:24.827" idx="6">
    <p:pos x="10" y="10"/>
    <p:text>Ambalažu radimo sami. Izrađena je od prehrambene plastike i ergonomski je dizajnirana tako da odgovara veličini dečije šake. Igračku takođe radimo sami, na 3D štampaču, što nam daje slobodu i mogućnost kreiranja raznih oblika. Medom ćemo se snadbevati sa sopstvenih pčelinjaka a samo po potrebi kupovati od drugih pčelara. Jedino ćemo se grisinama i liofilizovanim voćem u početku snadbevati od spoljnih partnera, poput kompanije Drenovac DOO iz Arilja, koja se bavi liofilizacijom voća. Grisine će za nas praviti lokalna pekara iz Kragujevca.</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6E"/>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0-03-21T19:35:43.902" idx="1">
    <p:pos x="10" y="10"/>
    <p:text>Zbog škodljivih veštačkih sastojaka, dodataka i raznih emulgatora, stručnjaci ističu da je u porastu problem gojaznosti, hiperaktivnosti, pada imuniteta... Savetuje se kupovina zdravih namirnica, a namirnice koje mogu zameniti industrijske slatkiše a ujedno zadovoljiti potrebu za šećerom su med i voće.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s"/>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0-03-21T19:47:09.623" idx="2">
    <p:pos x="10" y="10"/>
    <p:text>Mi smo osmislili ukusan slatkiš koji je baziran na navedenim sastojcima a za čije će konzumiranje deca biti i nagrađena lepom poklon igračkom koja se nalazi unutra. Tako smo i roditeljima olakšali izbor u kupovini slatkiša u svakom pogledu.</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6g"/>
      </p:ext>
    </p:extLst>
  </p:cm>
  <p:cm authorId="0" dt="2020-03-21T19:47:09.623" idx="3">
    <p:pos x="10" y="10"/>
    <p:text>Slatkiš je osmišljen tako da sadrži kremasti med, liofilizovano voće (malina, jagoda, šljiva, kajsija), grisine i poklon igračku.</p:text>
    <p:extLst>
      <p:ext uri="{C676402C-5697-4E1C-873F-D02D1690AC5C}">
        <p15:threadingInfo xmlns:p15="http://schemas.microsoft.com/office/powerpoint/2012/main" timeZoneBias="0">
          <p15:parentCm authorId="0" idx="2"/>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6k"/>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0" dt="2020-03-21T20:07:11.479" idx="11">
    <p:pos x="10" y="10"/>
    <p:text>Naše ciljano tržište u početnom stadijumu razvoja su naša zemlja i zemlje članice CEFTA sporazuma. Nepostojanje carine kao i ni jezičke barijere, umnogome će olakšati plasman proizvoda. Navedeno tržište broji preko 17 miliona stanovnika, od čega su preko dva miliona deca uzrasta dve do 14 godina, koji su naša ciljna grupa. Prosečna potrošnja meda po stanovniku u navedenim zemljama iznosi 400 g godišnje i ima dalju tendenciju rasta. Dugoročan plan je izlazak na tržište zemalja evropske unije, zbog veće platežne moći kao i zbog veće potrošnje meda po glavi stanovnika.</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6c"/>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0-03-21T20:01:32.136" idx="10">
    <p:pos x="10" y="10"/>
    <p:text>Planiramo da trostrukim delovanjem osvojimo tržište: putem društvenih mreža, direktinim kontaktom sa potencijalnim kupcima i korisnicima na raznim sajmovima, promocijama, akcijama i drugim sličnim dešavanjima. Treći način je putem distributivnih mreža marketa robe široke potrošnje i zdrave hrane.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5s"/>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0" dt="2020-03-21T20:35:37.831" idx="16">
    <p:pos x="10" y="10"/>
    <p:text>Mi se nećemo zaustaviti samo na proizvodu BeesyKids. Urazradi su i ideje o budućem proširenju asortimana zdravih proizvoda, poput BeesyAdults (serija za odrasle), BeesyPops (zdrave lizalice), BeesyGummies (zdrave gumene bombone) i mnogo drugih zdravih slatkiša baziranih na medu...</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6M"/>
      </p:ext>
    </p:extLst>
  </p:cm>
  <p:cm authorId="0" dt="2020-03-21T20:35:37.831" idx="17">
    <p:pos x="10" y="10"/>
    <p:text>Hvala na pažnji.</p:text>
    <p:extLst>
      <p:ext uri="{C676402C-5697-4E1C-873F-D02D1690AC5C}">
        <p15:threadingInfo xmlns:p15="http://schemas.microsoft.com/office/powerpoint/2012/main" timeZoneBias="0">
          <p15:parentCm authorId="0" idx="16"/>
        </p15:threadingInfo>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bdda6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sr-Latn-R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9045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6320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983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86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7707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288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9394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2120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888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1687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7602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8452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8455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99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8290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5195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14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763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07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4402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3335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3554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55100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2062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2852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sp>
        <p:nvSpPr>
          <p:cNvPr id="17" name="Google Shape;17;p16"/>
          <p:cNvSpPr txBox="1">
            <a:spLocks noGrp="1"/>
          </p:cNvSpPr>
          <p:nvPr>
            <p:ph type="ctrTitle"/>
          </p:nvPr>
        </p:nvSpPr>
        <p:spPr>
          <a:xfrm>
            <a:off x="2175164" y="1107849"/>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B5395F"/>
              </a:buClr>
              <a:buSzPts val="7200"/>
              <a:buFont typeface="Libre Franklin"/>
              <a:buNone/>
              <a:defRPr sz="7200" b="0" cap="none">
                <a:solidFill>
                  <a:srgbClr val="B5395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16"/>
          <p:cNvSpPr txBox="1">
            <a:spLocks noGrp="1"/>
          </p:cNvSpPr>
          <p:nvPr>
            <p:ph type="subTitle" idx="1"/>
          </p:nvPr>
        </p:nvSpPr>
        <p:spPr>
          <a:xfrm>
            <a:off x="2175164" y="3495449"/>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accent1"/>
              </a:buClr>
              <a:buSzPts val="3200"/>
              <a:buNone/>
              <a:defRPr sz="3200" b="0" cap="none">
                <a:solidFill>
                  <a:schemeClr val="accen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960">
          <p15:clr>
            <a:srgbClr val="FBAE40"/>
          </p15:clr>
        </p15:guide>
        <p15:guide id="4" pos="672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6"/>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17"/>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7"/>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406398" y="1828800"/>
            <a:ext cx="10987316" cy="423817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9"/>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Libre Frankli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0"/>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21"/>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1"/>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2"/>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bre Frankli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3"/>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bre Frankli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4"/>
          <p:cNvSpPr>
            <a:spLocks noGrp="1"/>
          </p:cNvSpPr>
          <p:nvPr>
            <p:ph type="pic" idx="2"/>
          </p:nvPr>
        </p:nvSpPr>
        <p:spPr>
          <a:xfrm>
            <a:off x="5183188" y="987425"/>
            <a:ext cx="6172200" cy="4873625"/>
          </a:xfrm>
          <a:prstGeom prst="rect">
            <a:avLst/>
          </a:prstGeom>
          <a:noFill/>
          <a:ln>
            <a:noFill/>
          </a:ln>
        </p:spPr>
      </p:sp>
      <p:sp>
        <p:nvSpPr>
          <p:cNvPr id="66" name="Google Shape;66;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4"/>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25"/>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5"/>
          <p:cNvSpPr txBox="1">
            <a:spLocks noGrp="1"/>
          </p:cNvSpPr>
          <p:nvPr>
            <p:ph type="body" idx="1"/>
          </p:nvPr>
        </p:nvSpPr>
        <p:spPr>
          <a:xfrm rot="5400000">
            <a:off x="3780971" y="-1545772"/>
            <a:ext cx="4238171" cy="109873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5"/>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r-Latn-R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5161C">
            <a:alpha val="25882"/>
          </a:srgbClr>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ibre Franklin"/>
              <a:buNone/>
              <a:defRPr sz="4400" b="0" i="0" u="none" strike="noStrike" cap="none">
                <a:solidFill>
                  <a:schemeClr val="dk1"/>
                </a:solidFill>
                <a:latin typeface="Libre Franklin"/>
                <a:ea typeface="Libre Franklin"/>
                <a:cs typeface="Libre Franklin"/>
                <a:sym typeface="Libre Frankli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406398" y="1828800"/>
            <a:ext cx="10987316" cy="4238171"/>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15"/>
          <p:cNvSpPr txBox="1">
            <a:spLocks noGrp="1"/>
          </p:cNvSpPr>
          <p:nvPr>
            <p:ph type="sldNum" idx="12"/>
          </p:nvPr>
        </p:nvSpPr>
        <p:spPr>
          <a:xfrm>
            <a:off x="8610600" y="6356350"/>
            <a:ext cx="152037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rgbClr val="888888"/>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rgbClr val="888888"/>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rgbClr val="888888"/>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rgbClr val="888888"/>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rgbClr val="888888"/>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rgbClr val="888888"/>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rgbClr val="888888"/>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rgbClr val="888888"/>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sr-Latn-RS"/>
              <a:t>‹#›</a:t>
            </a:fld>
            <a:endParaRPr/>
          </a:p>
        </p:txBody>
      </p:sp>
      <p:pic>
        <p:nvPicPr>
          <p:cNvPr id="15" name="Google Shape;15;p15" descr="A close up of a sign&#10;&#10;Description automatically generated"/>
          <p:cNvPicPr preferRelativeResize="0"/>
          <p:nvPr/>
        </p:nvPicPr>
        <p:blipFill rotWithShape="1">
          <a:blip r:embed="rId12">
            <a:alphaModFix/>
          </a:blip>
          <a:srcRect l="21946" t="28248" r="20815" b="21753"/>
          <a:stretch/>
        </p:blipFill>
        <p:spPr>
          <a:xfrm>
            <a:off x="406398" y="365125"/>
            <a:ext cx="1517499" cy="13255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comments" Target="../comments/comment1.xml"/><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png"/><Relationship Id="rId7" Type="http://schemas.openxmlformats.org/officeDocument/2006/relationships/hyperlink" Target="mailto:info@beesylife.rs"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www.beesylife.rs/" TargetMode="External"/><Relationship Id="rId11" Type="http://schemas.openxmlformats.org/officeDocument/2006/relationships/comments" Target="../comments/comment8.xml"/><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omments" Target="../comments/comment3.xml"/><Relationship Id="rId5" Type="http://schemas.openxmlformats.org/officeDocument/2006/relationships/image" Target="../media/image2.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grpSp>
        <p:nvGrpSpPr>
          <p:cNvPr id="86" name="Google Shape;86;p1"/>
          <p:cNvGrpSpPr/>
          <p:nvPr/>
        </p:nvGrpSpPr>
        <p:grpSpPr>
          <a:xfrm>
            <a:off x="-832690" y="-524397"/>
            <a:ext cx="13024690" cy="7382397"/>
            <a:chOff x="-832690" y="-524397"/>
            <a:chExt cx="13024690" cy="7382397"/>
          </a:xfrm>
        </p:grpSpPr>
        <p:sp>
          <p:nvSpPr>
            <p:cNvPr id="87" name="Google Shape;87;p1"/>
            <p:cNvSpPr/>
            <p:nvPr/>
          </p:nvSpPr>
          <p:spPr>
            <a:xfrm>
              <a:off x="0" y="0"/>
              <a:ext cx="12192000" cy="6858000"/>
            </a:xfrm>
            <a:prstGeom prst="rect">
              <a:avLst/>
            </a:prstGeom>
            <a:solidFill>
              <a:srgbClr val="DBC3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Libre Franklin"/>
                <a:ea typeface="Libre Franklin"/>
                <a:cs typeface="Libre Franklin"/>
                <a:sym typeface="Libre Franklin"/>
              </a:endParaRPr>
            </a:p>
          </p:txBody>
        </p:sp>
        <p:pic>
          <p:nvPicPr>
            <p:cNvPr id="88" name="Google Shape;88;p1" descr="A close up of a sign&#10;&#10;Description automatically generated"/>
            <p:cNvPicPr preferRelativeResize="0"/>
            <p:nvPr/>
          </p:nvPicPr>
          <p:blipFill rotWithShape="1">
            <a:blip r:embed="rId3">
              <a:alphaModFix/>
            </a:blip>
            <a:srcRect t="7627" r="-1" b="17292"/>
            <a:stretch/>
          </p:blipFill>
          <p:spPr>
            <a:xfrm>
              <a:off x="-832690" y="-524397"/>
              <a:ext cx="9552580" cy="7171940"/>
            </a:xfrm>
            <a:custGeom>
              <a:avLst/>
              <a:gdLst/>
              <a:ahLst/>
              <a:cxnLst/>
              <a:rect l="l" t="t" r="r" b="b"/>
              <a:pathLst>
                <a:path w="9141744" h="6863485" extrusionOk="0">
                  <a:moveTo>
                    <a:pt x="0" y="0"/>
                  </a:moveTo>
                  <a:lnTo>
                    <a:pt x="5963051" y="0"/>
                  </a:lnTo>
                  <a:lnTo>
                    <a:pt x="9141744" y="6863485"/>
                  </a:lnTo>
                  <a:lnTo>
                    <a:pt x="0" y="6863485"/>
                  </a:lnTo>
                  <a:lnTo>
                    <a:pt x="0" y="0"/>
                  </a:lnTo>
                  <a:close/>
                </a:path>
              </a:pathLst>
            </a:custGeom>
            <a:noFill/>
            <a:ln>
              <a:noFill/>
            </a:ln>
          </p:spPr>
        </p:pic>
        <p:pic>
          <p:nvPicPr>
            <p:cNvPr id="89" name="Google Shape;89;p1"/>
            <p:cNvPicPr preferRelativeResize="0"/>
            <p:nvPr/>
          </p:nvPicPr>
          <p:blipFill rotWithShape="1">
            <a:blip r:embed="rId4">
              <a:alphaModFix/>
            </a:blip>
            <a:srcRect t="11684" r="1" b="16592"/>
            <a:stretch/>
          </p:blipFill>
          <p:spPr>
            <a:xfrm>
              <a:off x="5790353" y="10"/>
              <a:ext cx="6401647" cy="6852984"/>
            </a:xfrm>
            <a:custGeom>
              <a:avLst/>
              <a:gdLst/>
              <a:ahLst/>
              <a:cxnLst/>
              <a:rect l="l" t="t" r="r" b="b"/>
              <a:pathLst>
                <a:path w="6401647" h="6852994" extrusionOk="0">
                  <a:moveTo>
                    <a:pt x="354282" y="0"/>
                  </a:moveTo>
                  <a:lnTo>
                    <a:pt x="6401647" y="0"/>
                  </a:lnTo>
                  <a:lnTo>
                    <a:pt x="6401647" y="6852994"/>
                  </a:lnTo>
                  <a:lnTo>
                    <a:pt x="0" y="6852994"/>
                  </a:lnTo>
                  <a:lnTo>
                    <a:pt x="0" y="6852993"/>
                  </a:lnTo>
                  <a:lnTo>
                    <a:pt x="3528116" y="6852993"/>
                  </a:lnTo>
                  <a:close/>
                </a:path>
              </a:pathLst>
            </a:cu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9"/>
          <p:cNvSpPr txBox="1">
            <a:spLocks noGrp="1"/>
          </p:cNvSpPr>
          <p:nvPr>
            <p:ph type="title"/>
          </p:nvPr>
        </p:nvSpPr>
        <p:spPr>
          <a:xfrm>
            <a:off x="1910409" y="376193"/>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 </a:t>
            </a:r>
            <a:endParaRPr b="1" dirty="0">
              <a:solidFill>
                <a:srgbClr val="7B191F"/>
              </a:solidFill>
              <a:latin typeface="Arial"/>
              <a:ea typeface="Arial"/>
              <a:cs typeface="Arial"/>
              <a:sym typeface="Aria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7CEAC11E-67A0-4215-A3B0-6783D58C240D}"/>
              </a:ext>
            </a:extLst>
          </p:cNvPr>
          <p:cNvPicPr>
            <a:picLocks noChangeAspect="1"/>
          </p:cNvPicPr>
          <p:nvPr/>
        </p:nvPicPr>
        <p:blipFill>
          <a:blip r:embed="rId3"/>
          <a:stretch>
            <a:fillRect/>
          </a:stretch>
        </p:blipFill>
        <p:spPr>
          <a:xfrm>
            <a:off x="1838489" y="1573555"/>
            <a:ext cx="9246099" cy="3840926"/>
          </a:xfrm>
          <a:prstGeom prst="rect">
            <a:avLst/>
          </a:prstGeom>
        </p:spPr>
      </p:pic>
    </p:spTree>
    <p:extLst>
      <p:ext uri="{BB962C8B-B14F-4D97-AF65-F5344CB8AC3E}">
        <p14:creationId xmlns:p14="http://schemas.microsoft.com/office/powerpoint/2010/main" val="2277148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9"/>
          <p:cNvSpPr txBox="1">
            <a:spLocks noGrp="1"/>
          </p:cNvSpPr>
          <p:nvPr>
            <p:ph type="title"/>
          </p:nvPr>
        </p:nvSpPr>
        <p:spPr>
          <a:xfrm>
            <a:off x="1910409" y="376193"/>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 </a:t>
            </a:r>
            <a:endParaRPr b="1" dirty="0">
              <a:solidFill>
                <a:srgbClr val="7B191F"/>
              </a:solidFill>
              <a:latin typeface="Arial"/>
              <a:ea typeface="Arial"/>
              <a:cs typeface="Arial"/>
              <a:sym typeface="Arial"/>
            </a:endParaRPr>
          </a:p>
        </p:txBody>
      </p:sp>
      <p:pic>
        <p:nvPicPr>
          <p:cNvPr id="6" name="Picture 5" descr="Table&#10;&#10;Description automatically generated">
            <a:extLst>
              <a:ext uri="{FF2B5EF4-FFF2-40B4-BE49-F238E27FC236}">
                <a16:creationId xmlns:a16="http://schemas.microsoft.com/office/drawing/2014/main" id="{A99A4B48-6ABC-48F4-B430-A3EB3DFC5CB4}"/>
              </a:ext>
            </a:extLst>
          </p:cNvPr>
          <p:cNvPicPr>
            <a:picLocks noChangeAspect="1"/>
          </p:cNvPicPr>
          <p:nvPr/>
        </p:nvPicPr>
        <p:blipFill>
          <a:blip r:embed="rId3"/>
          <a:stretch>
            <a:fillRect/>
          </a:stretch>
        </p:blipFill>
        <p:spPr>
          <a:xfrm>
            <a:off x="1707261" y="1785756"/>
            <a:ext cx="9492621" cy="3710918"/>
          </a:xfrm>
          <a:prstGeom prst="rect">
            <a:avLst/>
          </a:prstGeom>
        </p:spPr>
      </p:pic>
    </p:spTree>
    <p:extLst>
      <p:ext uri="{BB962C8B-B14F-4D97-AF65-F5344CB8AC3E}">
        <p14:creationId xmlns:p14="http://schemas.microsoft.com/office/powerpoint/2010/main" val="3576466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9"/>
          <p:cNvSpPr txBox="1">
            <a:spLocks noGrp="1"/>
          </p:cNvSpPr>
          <p:nvPr>
            <p:ph type="title"/>
          </p:nvPr>
        </p:nvSpPr>
        <p:spPr>
          <a:xfrm>
            <a:off x="1910409" y="376193"/>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 </a:t>
            </a:r>
            <a:endParaRPr b="1" dirty="0">
              <a:solidFill>
                <a:srgbClr val="7B191F"/>
              </a:solidFill>
              <a:latin typeface="Arial"/>
              <a:ea typeface="Arial"/>
              <a:cs typeface="Arial"/>
              <a:sym typeface="Arial"/>
            </a:endParaRPr>
          </a:p>
        </p:txBody>
      </p:sp>
      <p:pic>
        <p:nvPicPr>
          <p:cNvPr id="3" name="Picture 2" descr="A picture containing graphical user interface&#10;&#10;Description automatically generated">
            <a:extLst>
              <a:ext uri="{FF2B5EF4-FFF2-40B4-BE49-F238E27FC236}">
                <a16:creationId xmlns:a16="http://schemas.microsoft.com/office/drawing/2014/main" id="{DE9862C5-75E0-4596-972D-D432DA5804FB}"/>
              </a:ext>
            </a:extLst>
          </p:cNvPr>
          <p:cNvPicPr>
            <a:picLocks noChangeAspect="1"/>
          </p:cNvPicPr>
          <p:nvPr/>
        </p:nvPicPr>
        <p:blipFill>
          <a:blip r:embed="rId3"/>
          <a:stretch>
            <a:fillRect/>
          </a:stretch>
        </p:blipFill>
        <p:spPr>
          <a:xfrm>
            <a:off x="1756881" y="1669077"/>
            <a:ext cx="9563660" cy="3878967"/>
          </a:xfrm>
          <a:prstGeom prst="rect">
            <a:avLst/>
          </a:prstGeom>
        </p:spPr>
      </p:pic>
    </p:spTree>
    <p:extLst>
      <p:ext uri="{BB962C8B-B14F-4D97-AF65-F5344CB8AC3E}">
        <p14:creationId xmlns:p14="http://schemas.microsoft.com/office/powerpoint/2010/main" val="2687818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CROWDFUNDING PUTOVANJE</a:t>
            </a:r>
            <a:endParaRPr b="1" dirty="0">
              <a:solidFill>
                <a:srgbClr val="7B191F"/>
              </a:solidFill>
              <a:latin typeface="Arial"/>
              <a:ea typeface="Arial"/>
              <a:cs typeface="Arial"/>
              <a:sym typeface="Arial"/>
            </a:endParaRPr>
          </a:p>
        </p:txBody>
      </p:sp>
      <p:sp>
        <p:nvSpPr>
          <p:cNvPr id="21" name="Google Shape;114;p3">
            <a:extLst>
              <a:ext uri="{FF2B5EF4-FFF2-40B4-BE49-F238E27FC236}">
                <a16:creationId xmlns:a16="http://schemas.microsoft.com/office/drawing/2014/main" id="{0BD9A1E7-E169-4673-BDEB-6ED648612B29}"/>
              </a:ext>
            </a:extLst>
          </p:cNvPr>
          <p:cNvSpPr txBox="1"/>
          <p:nvPr/>
        </p:nvSpPr>
        <p:spPr>
          <a:xfrm>
            <a:off x="1073314" y="2443366"/>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Šta je to „crowdfunding“</a:t>
            </a:r>
          </a:p>
        </p:txBody>
      </p:sp>
      <p:sp>
        <p:nvSpPr>
          <p:cNvPr id="22" name="Google Shape;114;p3">
            <a:extLst>
              <a:ext uri="{FF2B5EF4-FFF2-40B4-BE49-F238E27FC236}">
                <a16:creationId xmlns:a16="http://schemas.microsoft.com/office/drawing/2014/main" id="{8EBAB09E-3A14-4BFD-9551-DBFD616A2D6B}"/>
              </a:ext>
            </a:extLst>
          </p:cNvPr>
          <p:cNvSpPr txBox="1"/>
          <p:nvPr/>
        </p:nvSpPr>
        <p:spPr>
          <a:xfrm>
            <a:off x="549333" y="3365462"/>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Ciljane skupine</a:t>
            </a:r>
          </a:p>
        </p:txBody>
      </p:sp>
      <p:sp>
        <p:nvSpPr>
          <p:cNvPr id="23" name="Google Shape;114;p3">
            <a:extLst>
              <a:ext uri="{FF2B5EF4-FFF2-40B4-BE49-F238E27FC236}">
                <a16:creationId xmlns:a16="http://schemas.microsoft.com/office/drawing/2014/main" id="{EF5A5BB5-552A-4B44-ADBD-06C18A5C7E04}"/>
              </a:ext>
            </a:extLst>
          </p:cNvPr>
          <p:cNvSpPr txBox="1"/>
          <p:nvPr/>
        </p:nvSpPr>
        <p:spPr>
          <a:xfrm>
            <a:off x="1848496" y="4409517"/>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Društvene mreže, komunikacija ideje</a:t>
            </a:r>
          </a:p>
        </p:txBody>
      </p:sp>
      <p:sp>
        <p:nvSpPr>
          <p:cNvPr id="24" name="Google Shape;114;p3">
            <a:extLst>
              <a:ext uri="{FF2B5EF4-FFF2-40B4-BE49-F238E27FC236}">
                <a16:creationId xmlns:a16="http://schemas.microsoft.com/office/drawing/2014/main" id="{BA0D7C30-F4F6-4775-8CEA-A413393563B1}"/>
              </a:ext>
            </a:extLst>
          </p:cNvPr>
          <p:cNvSpPr txBox="1"/>
          <p:nvPr/>
        </p:nvSpPr>
        <p:spPr>
          <a:xfrm>
            <a:off x="92467" y="4979180"/>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Perkovi</a:t>
            </a:r>
          </a:p>
        </p:txBody>
      </p:sp>
      <p:sp>
        <p:nvSpPr>
          <p:cNvPr id="25" name="Google Shape;114;p3">
            <a:extLst>
              <a:ext uri="{FF2B5EF4-FFF2-40B4-BE49-F238E27FC236}">
                <a16:creationId xmlns:a16="http://schemas.microsoft.com/office/drawing/2014/main" id="{E7FD4596-92DC-4B89-A1EA-0F5BE27AFE2F}"/>
              </a:ext>
            </a:extLst>
          </p:cNvPr>
          <p:cNvSpPr txBox="1"/>
          <p:nvPr/>
        </p:nvSpPr>
        <p:spPr>
          <a:xfrm>
            <a:off x="917042" y="5548843"/>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Primeri dobre prakse</a:t>
            </a:r>
          </a:p>
        </p:txBody>
      </p:sp>
      <p:sp>
        <p:nvSpPr>
          <p:cNvPr id="26" name="Google Shape;114;p3">
            <a:extLst>
              <a:ext uri="{FF2B5EF4-FFF2-40B4-BE49-F238E27FC236}">
                <a16:creationId xmlns:a16="http://schemas.microsoft.com/office/drawing/2014/main" id="{1D9F6C63-0FA2-4A74-BA03-511062A815EB}"/>
              </a:ext>
            </a:extLst>
          </p:cNvPr>
          <p:cNvSpPr txBox="1"/>
          <p:nvPr/>
        </p:nvSpPr>
        <p:spPr>
          <a:xfrm>
            <a:off x="343848" y="3850328"/>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Storytelling</a:t>
            </a:r>
          </a:p>
        </p:txBody>
      </p:sp>
      <p:sp>
        <p:nvSpPr>
          <p:cNvPr id="27" name="Google Shape;114;p3">
            <a:extLst>
              <a:ext uri="{FF2B5EF4-FFF2-40B4-BE49-F238E27FC236}">
                <a16:creationId xmlns:a16="http://schemas.microsoft.com/office/drawing/2014/main" id="{26B6D252-1C83-4393-9E5C-CEF9868C2948}"/>
              </a:ext>
            </a:extLst>
          </p:cNvPr>
          <p:cNvSpPr txBox="1"/>
          <p:nvPr/>
        </p:nvSpPr>
        <p:spPr>
          <a:xfrm>
            <a:off x="195208" y="2880596"/>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Platforme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Šta je to „crowdfunding“?</a:t>
            </a:r>
            <a:endParaRPr b="1" dirty="0">
              <a:solidFill>
                <a:srgbClr val="7B191F"/>
              </a:solidFill>
              <a:latin typeface="Arial"/>
              <a:ea typeface="Arial"/>
              <a:cs typeface="Arial"/>
              <a:sym typeface="Arial"/>
            </a:endParaRPr>
          </a:p>
        </p:txBody>
      </p:sp>
      <p:pic>
        <p:nvPicPr>
          <p:cNvPr id="3" name="Picture 2" descr="Diagram&#10;&#10;Description automatically generated">
            <a:extLst>
              <a:ext uri="{FF2B5EF4-FFF2-40B4-BE49-F238E27FC236}">
                <a16:creationId xmlns:a16="http://schemas.microsoft.com/office/drawing/2014/main" id="{208CFA57-1E28-4C16-A129-11DD449612C6}"/>
              </a:ext>
            </a:extLst>
          </p:cNvPr>
          <p:cNvPicPr>
            <a:picLocks noChangeAspect="1"/>
          </p:cNvPicPr>
          <p:nvPr/>
        </p:nvPicPr>
        <p:blipFill>
          <a:blip r:embed="rId3"/>
          <a:stretch>
            <a:fillRect/>
          </a:stretch>
        </p:blipFill>
        <p:spPr>
          <a:xfrm>
            <a:off x="1399831" y="1690688"/>
            <a:ext cx="9556723" cy="4871264"/>
          </a:xfrm>
          <a:prstGeom prst="rect">
            <a:avLst/>
          </a:prstGeom>
        </p:spPr>
      </p:pic>
    </p:spTree>
    <p:extLst>
      <p:ext uri="{BB962C8B-B14F-4D97-AF65-F5344CB8AC3E}">
        <p14:creationId xmlns:p14="http://schemas.microsoft.com/office/powerpoint/2010/main" val="2585517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Platforme</a:t>
            </a:r>
            <a:endParaRPr b="1" dirty="0">
              <a:solidFill>
                <a:srgbClr val="7B191F"/>
              </a:solidFill>
              <a:latin typeface="Arial"/>
              <a:ea typeface="Arial"/>
              <a:cs typeface="Arial"/>
              <a:sym typeface="Arial"/>
            </a:endParaRPr>
          </a:p>
        </p:txBody>
      </p:sp>
      <p:pic>
        <p:nvPicPr>
          <p:cNvPr id="4" name="Picture 3" descr="Graphical user interface&#10;&#10;Description automatically generated">
            <a:extLst>
              <a:ext uri="{FF2B5EF4-FFF2-40B4-BE49-F238E27FC236}">
                <a16:creationId xmlns:a16="http://schemas.microsoft.com/office/drawing/2014/main" id="{5FDD1F92-CC83-4ED1-97EE-9481ED2DD5A5}"/>
              </a:ext>
            </a:extLst>
          </p:cNvPr>
          <p:cNvPicPr>
            <a:picLocks noChangeAspect="1"/>
          </p:cNvPicPr>
          <p:nvPr/>
        </p:nvPicPr>
        <p:blipFill>
          <a:blip r:embed="rId3"/>
          <a:stretch>
            <a:fillRect/>
          </a:stretch>
        </p:blipFill>
        <p:spPr>
          <a:xfrm>
            <a:off x="2064327" y="1692032"/>
            <a:ext cx="8435862" cy="4580322"/>
          </a:xfrm>
          <a:prstGeom prst="rect">
            <a:avLst/>
          </a:prstGeom>
        </p:spPr>
      </p:pic>
    </p:spTree>
    <p:extLst>
      <p:ext uri="{BB962C8B-B14F-4D97-AF65-F5344CB8AC3E}">
        <p14:creationId xmlns:p14="http://schemas.microsoft.com/office/powerpoint/2010/main" val="802997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Ciljane skupine</a:t>
            </a:r>
            <a:endParaRPr b="1" dirty="0">
              <a:solidFill>
                <a:srgbClr val="7B191F"/>
              </a:solidFill>
              <a:latin typeface="Arial"/>
              <a:ea typeface="Arial"/>
              <a:cs typeface="Arial"/>
              <a:sym typeface="Arial"/>
            </a:endParaRPr>
          </a:p>
        </p:txBody>
      </p:sp>
      <p:pic>
        <p:nvPicPr>
          <p:cNvPr id="3" name="Picture 2" descr="Diagram, venn diagram&#10;&#10;Description automatically generated">
            <a:extLst>
              <a:ext uri="{FF2B5EF4-FFF2-40B4-BE49-F238E27FC236}">
                <a16:creationId xmlns:a16="http://schemas.microsoft.com/office/drawing/2014/main" id="{FA4368C4-14CE-4A7C-8086-3F1DB26B4240}"/>
              </a:ext>
            </a:extLst>
          </p:cNvPr>
          <p:cNvPicPr>
            <a:picLocks noChangeAspect="1"/>
          </p:cNvPicPr>
          <p:nvPr/>
        </p:nvPicPr>
        <p:blipFill>
          <a:blip r:embed="rId3"/>
          <a:stretch>
            <a:fillRect/>
          </a:stretch>
        </p:blipFill>
        <p:spPr>
          <a:xfrm>
            <a:off x="2198671" y="1526557"/>
            <a:ext cx="8167954" cy="4966318"/>
          </a:xfrm>
          <a:prstGeom prst="rect">
            <a:avLst/>
          </a:prstGeom>
        </p:spPr>
      </p:pic>
    </p:spTree>
    <p:extLst>
      <p:ext uri="{BB962C8B-B14F-4D97-AF65-F5344CB8AC3E}">
        <p14:creationId xmlns:p14="http://schemas.microsoft.com/office/powerpoint/2010/main" val="204374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Ciljane skupine</a:t>
            </a:r>
            <a:endParaRPr b="1" dirty="0">
              <a:solidFill>
                <a:srgbClr val="7B191F"/>
              </a:solidFill>
              <a:latin typeface="Arial"/>
              <a:ea typeface="Arial"/>
              <a:cs typeface="Arial"/>
              <a:sym typeface="Arial"/>
            </a:endParaRPr>
          </a:p>
        </p:txBody>
      </p:sp>
      <p:pic>
        <p:nvPicPr>
          <p:cNvPr id="4" name="Picture 3" descr="A crowd of people&#10;&#10;Description automatically generated with medium confidence">
            <a:extLst>
              <a:ext uri="{FF2B5EF4-FFF2-40B4-BE49-F238E27FC236}">
                <a16:creationId xmlns:a16="http://schemas.microsoft.com/office/drawing/2014/main" id="{069CDF9F-1D3D-48DE-AB1D-DC06BC418C4D}"/>
              </a:ext>
            </a:extLst>
          </p:cNvPr>
          <p:cNvPicPr>
            <a:picLocks noChangeAspect="1"/>
          </p:cNvPicPr>
          <p:nvPr/>
        </p:nvPicPr>
        <p:blipFill>
          <a:blip r:embed="rId3"/>
          <a:stretch>
            <a:fillRect/>
          </a:stretch>
        </p:blipFill>
        <p:spPr>
          <a:xfrm>
            <a:off x="2270589" y="1563006"/>
            <a:ext cx="8667350" cy="4849681"/>
          </a:xfrm>
          <a:prstGeom prst="rect">
            <a:avLst/>
          </a:prstGeom>
        </p:spPr>
      </p:pic>
    </p:spTree>
    <p:extLst>
      <p:ext uri="{BB962C8B-B14F-4D97-AF65-F5344CB8AC3E}">
        <p14:creationId xmlns:p14="http://schemas.microsoft.com/office/powerpoint/2010/main" val="678195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Ciljane skupine</a:t>
            </a:r>
            <a:endParaRPr b="1" dirty="0">
              <a:solidFill>
                <a:srgbClr val="7B191F"/>
              </a:solidFill>
              <a:latin typeface="Arial"/>
              <a:ea typeface="Arial"/>
              <a:cs typeface="Arial"/>
              <a:sym typeface="Arial"/>
            </a:endParaRPr>
          </a:p>
        </p:txBody>
      </p:sp>
      <p:pic>
        <p:nvPicPr>
          <p:cNvPr id="3" name="Picture 2" descr="A person sitting on a bench with a person standing next to him&#10;&#10;Description automatically generated with low confidence">
            <a:extLst>
              <a:ext uri="{FF2B5EF4-FFF2-40B4-BE49-F238E27FC236}">
                <a16:creationId xmlns:a16="http://schemas.microsoft.com/office/drawing/2014/main" id="{A6DDB5E7-6B55-4174-8F02-113613DA32E1}"/>
              </a:ext>
            </a:extLst>
          </p:cNvPr>
          <p:cNvPicPr>
            <a:picLocks noChangeAspect="1"/>
          </p:cNvPicPr>
          <p:nvPr/>
        </p:nvPicPr>
        <p:blipFill>
          <a:blip r:embed="rId3"/>
          <a:stretch>
            <a:fillRect/>
          </a:stretch>
        </p:blipFill>
        <p:spPr>
          <a:xfrm>
            <a:off x="2064327" y="1775181"/>
            <a:ext cx="8070084" cy="4502329"/>
          </a:xfrm>
          <a:prstGeom prst="rect">
            <a:avLst/>
          </a:prstGeom>
        </p:spPr>
      </p:pic>
    </p:spTree>
    <p:extLst>
      <p:ext uri="{BB962C8B-B14F-4D97-AF65-F5344CB8AC3E}">
        <p14:creationId xmlns:p14="http://schemas.microsoft.com/office/powerpoint/2010/main" val="667587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Ciljane skupine</a:t>
            </a:r>
            <a:endParaRPr b="1" dirty="0">
              <a:solidFill>
                <a:srgbClr val="7B191F"/>
              </a:solidFill>
              <a:latin typeface="Arial"/>
              <a:ea typeface="Arial"/>
              <a:cs typeface="Arial"/>
              <a:sym typeface="Arial"/>
            </a:endParaRPr>
          </a:p>
        </p:txBody>
      </p:sp>
      <p:pic>
        <p:nvPicPr>
          <p:cNvPr id="4" name="Picture 3" descr="Table&#10;&#10;Description automatically generated">
            <a:extLst>
              <a:ext uri="{FF2B5EF4-FFF2-40B4-BE49-F238E27FC236}">
                <a16:creationId xmlns:a16="http://schemas.microsoft.com/office/drawing/2014/main" id="{A119E4EC-5F7C-4431-B8FC-88078D05790B}"/>
              </a:ext>
            </a:extLst>
          </p:cNvPr>
          <p:cNvPicPr>
            <a:picLocks noChangeAspect="1"/>
          </p:cNvPicPr>
          <p:nvPr/>
        </p:nvPicPr>
        <p:blipFill>
          <a:blip r:embed="rId3"/>
          <a:stretch>
            <a:fillRect/>
          </a:stretch>
        </p:blipFill>
        <p:spPr>
          <a:xfrm>
            <a:off x="1839074" y="1466026"/>
            <a:ext cx="9370032" cy="5280002"/>
          </a:xfrm>
          <a:prstGeom prst="rect">
            <a:avLst/>
          </a:prstGeom>
        </p:spPr>
      </p:pic>
    </p:spTree>
    <p:extLst>
      <p:ext uri="{BB962C8B-B14F-4D97-AF65-F5344CB8AC3E}">
        <p14:creationId xmlns:p14="http://schemas.microsoft.com/office/powerpoint/2010/main" val="2846125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3"/>
          <p:cNvSpPr txBox="1">
            <a:spLocks noGrp="1"/>
          </p:cNvSpPr>
          <p:nvPr>
            <p:ph type="title"/>
          </p:nvPr>
        </p:nvSpPr>
        <p:spPr>
          <a:xfrm>
            <a:off x="2175798" y="374809"/>
            <a:ext cx="9289473" cy="11887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RAZVOJNI PUT</a:t>
            </a:r>
            <a:endParaRPr b="1" dirty="0">
              <a:solidFill>
                <a:srgbClr val="7B191F"/>
              </a:solidFill>
              <a:latin typeface="Arial"/>
              <a:ea typeface="Arial"/>
              <a:cs typeface="Arial"/>
              <a:sym typeface="Arial"/>
            </a:endParaRPr>
          </a:p>
        </p:txBody>
      </p:sp>
      <p:sp>
        <p:nvSpPr>
          <p:cNvPr id="292" name="Google Shape;292;p13"/>
          <p:cNvSpPr txBox="1"/>
          <p:nvPr/>
        </p:nvSpPr>
        <p:spPr>
          <a:xfrm>
            <a:off x="-257641" y="3260692"/>
            <a:ext cx="190292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B191F"/>
                </a:solidFill>
                <a:latin typeface="Arial"/>
                <a:ea typeface="Arial"/>
                <a:cs typeface="Arial"/>
                <a:sym typeface="Arial"/>
              </a:rPr>
              <a:t>2016</a:t>
            </a:r>
            <a:endParaRPr/>
          </a:p>
          <a:p>
            <a:pPr marL="0" marR="0" lvl="0" indent="0" algn="ctr" rtl="0">
              <a:spcBef>
                <a:spcPts val="0"/>
              </a:spcBef>
              <a:spcAft>
                <a:spcPts val="0"/>
              </a:spcAft>
              <a:buNone/>
            </a:pPr>
            <a:r>
              <a:rPr lang="sr-Latn-RS" sz="1600" b="1">
                <a:solidFill>
                  <a:srgbClr val="7B191F"/>
                </a:solidFill>
                <a:latin typeface="Arial"/>
                <a:ea typeface="Arial"/>
                <a:cs typeface="Arial"/>
                <a:sym typeface="Arial"/>
              </a:rPr>
              <a:t>Prve košnice</a:t>
            </a:r>
            <a:endParaRPr sz="1600" b="1">
              <a:solidFill>
                <a:srgbClr val="7B191F"/>
              </a:solidFill>
              <a:latin typeface="Arial"/>
              <a:ea typeface="Arial"/>
              <a:cs typeface="Arial"/>
              <a:sym typeface="Arial"/>
            </a:endParaRPr>
          </a:p>
        </p:txBody>
      </p:sp>
      <p:grpSp>
        <p:nvGrpSpPr>
          <p:cNvPr id="293" name="Google Shape;293;p13"/>
          <p:cNvGrpSpPr/>
          <p:nvPr/>
        </p:nvGrpSpPr>
        <p:grpSpPr>
          <a:xfrm>
            <a:off x="-1969" y="1535760"/>
            <a:ext cx="12166096" cy="4683137"/>
            <a:chOff x="-1969" y="1535760"/>
            <a:chExt cx="12166096" cy="4683137"/>
          </a:xfrm>
        </p:grpSpPr>
        <p:cxnSp>
          <p:nvCxnSpPr>
            <p:cNvPr id="294" name="Google Shape;294;p13"/>
            <p:cNvCxnSpPr/>
            <p:nvPr/>
          </p:nvCxnSpPr>
          <p:spPr>
            <a:xfrm rot="10800000">
              <a:off x="638822" y="4051559"/>
              <a:ext cx="0" cy="914400"/>
            </a:xfrm>
            <a:prstGeom prst="straightConnector1">
              <a:avLst/>
            </a:prstGeom>
            <a:noFill/>
            <a:ln w="9525" cap="flat" cmpd="sng">
              <a:solidFill>
                <a:srgbClr val="F6D128"/>
              </a:solidFill>
              <a:prstDash val="solid"/>
              <a:miter lim="800000"/>
              <a:headEnd type="none" w="sm" len="sm"/>
              <a:tailEnd type="none" w="sm" len="sm"/>
            </a:ln>
          </p:spPr>
        </p:cxnSp>
        <p:sp>
          <p:nvSpPr>
            <p:cNvPr id="295" name="Google Shape;295;p13"/>
            <p:cNvSpPr/>
            <p:nvPr/>
          </p:nvSpPr>
          <p:spPr>
            <a:xfrm>
              <a:off x="990190" y="1799322"/>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cxnSp>
          <p:nvCxnSpPr>
            <p:cNvPr id="296" name="Google Shape;296;p13"/>
            <p:cNvCxnSpPr/>
            <p:nvPr/>
          </p:nvCxnSpPr>
          <p:spPr>
            <a:xfrm rot="10800000">
              <a:off x="1675990" y="3044444"/>
              <a:ext cx="0" cy="914400"/>
            </a:xfrm>
            <a:prstGeom prst="straightConnector1">
              <a:avLst/>
            </a:prstGeom>
            <a:noFill/>
            <a:ln w="9525" cap="flat" cmpd="sng">
              <a:solidFill>
                <a:srgbClr val="FBD661"/>
              </a:solidFill>
              <a:prstDash val="solid"/>
              <a:miter lim="800000"/>
              <a:headEnd type="none" w="sm" len="sm"/>
              <a:tailEnd type="none" w="sm" len="sm"/>
            </a:ln>
          </p:spPr>
        </p:cxnSp>
        <p:cxnSp>
          <p:nvCxnSpPr>
            <p:cNvPr id="297" name="Google Shape;297;p13"/>
            <p:cNvCxnSpPr/>
            <p:nvPr/>
          </p:nvCxnSpPr>
          <p:spPr>
            <a:xfrm rot="10800000">
              <a:off x="4831297" y="4051559"/>
              <a:ext cx="0" cy="914400"/>
            </a:xfrm>
            <a:prstGeom prst="straightConnector1">
              <a:avLst/>
            </a:prstGeom>
            <a:noFill/>
            <a:ln w="9525" cap="flat" cmpd="sng">
              <a:solidFill>
                <a:srgbClr val="F6D128"/>
              </a:solidFill>
              <a:prstDash val="solid"/>
              <a:miter lim="800000"/>
              <a:headEnd type="none" w="sm" len="sm"/>
              <a:tailEnd type="none" w="sm" len="sm"/>
            </a:ln>
          </p:spPr>
        </p:cxnSp>
        <p:sp>
          <p:nvSpPr>
            <p:cNvPr id="298" name="Google Shape;298;p13"/>
            <p:cNvSpPr/>
            <p:nvPr/>
          </p:nvSpPr>
          <p:spPr>
            <a:xfrm>
              <a:off x="4175302" y="4973865"/>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cxnSp>
          <p:nvCxnSpPr>
            <p:cNvPr id="299" name="Google Shape;299;p13"/>
            <p:cNvCxnSpPr/>
            <p:nvPr/>
          </p:nvCxnSpPr>
          <p:spPr>
            <a:xfrm rot="10800000">
              <a:off x="7993272" y="3061525"/>
              <a:ext cx="0" cy="914400"/>
            </a:xfrm>
            <a:prstGeom prst="straightConnector1">
              <a:avLst/>
            </a:prstGeom>
            <a:noFill/>
            <a:ln w="9525" cap="flat" cmpd="sng">
              <a:solidFill>
                <a:srgbClr val="F6D128"/>
              </a:solidFill>
              <a:prstDash val="solid"/>
              <a:miter lim="800000"/>
              <a:headEnd type="none" w="sm" len="sm"/>
              <a:tailEnd type="none" w="sm" len="sm"/>
            </a:ln>
          </p:spPr>
        </p:cxnSp>
        <p:sp>
          <p:nvSpPr>
            <p:cNvPr id="300" name="Google Shape;300;p13"/>
            <p:cNvSpPr/>
            <p:nvPr/>
          </p:nvSpPr>
          <p:spPr>
            <a:xfrm>
              <a:off x="7300546" y="1819937"/>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cxnSp>
          <p:nvCxnSpPr>
            <p:cNvPr id="301" name="Google Shape;301;p13"/>
            <p:cNvCxnSpPr/>
            <p:nvPr/>
          </p:nvCxnSpPr>
          <p:spPr>
            <a:xfrm>
              <a:off x="154745" y="3956411"/>
              <a:ext cx="11859064" cy="0"/>
            </a:xfrm>
            <a:prstGeom prst="straightConnector1">
              <a:avLst/>
            </a:prstGeom>
            <a:noFill/>
            <a:ln w="28575" cap="flat" cmpd="sng">
              <a:solidFill>
                <a:srgbClr val="75161C"/>
              </a:solidFill>
              <a:prstDash val="solid"/>
              <a:miter lim="800000"/>
              <a:headEnd type="none" w="sm" len="sm"/>
              <a:tailEnd type="triangle" w="med" len="med"/>
            </a:ln>
          </p:spPr>
        </p:cxnSp>
        <p:sp>
          <p:nvSpPr>
            <p:cNvPr id="302" name="Google Shape;302;p13"/>
            <p:cNvSpPr/>
            <p:nvPr/>
          </p:nvSpPr>
          <p:spPr>
            <a:xfrm>
              <a:off x="509921" y="3880840"/>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03" name="Google Shape;303;p13"/>
            <p:cNvSpPr/>
            <p:nvPr/>
          </p:nvSpPr>
          <p:spPr>
            <a:xfrm>
              <a:off x="1561690" y="3860370"/>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04" name="Google Shape;304;p13"/>
            <p:cNvSpPr txBox="1"/>
            <p:nvPr/>
          </p:nvSpPr>
          <p:spPr>
            <a:xfrm>
              <a:off x="4818587" y="4020257"/>
              <a:ext cx="2108469"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B191F"/>
                  </a:solidFill>
                  <a:latin typeface="Arial"/>
                  <a:ea typeface="Arial"/>
                  <a:cs typeface="Arial"/>
                  <a:sym typeface="Arial"/>
                </a:rPr>
                <a:t>2019</a:t>
              </a:r>
              <a:endParaRPr/>
            </a:p>
            <a:p>
              <a:pPr marL="0" marR="0" lvl="0" indent="0" algn="ctr" rtl="0">
                <a:spcBef>
                  <a:spcPts val="0"/>
                </a:spcBef>
                <a:spcAft>
                  <a:spcPts val="0"/>
                </a:spcAft>
                <a:buNone/>
              </a:pPr>
              <a:r>
                <a:rPr lang="sr-Latn-RS" sz="1600" b="1">
                  <a:solidFill>
                    <a:srgbClr val="7B191F"/>
                  </a:solidFill>
                  <a:latin typeface="Arial"/>
                  <a:ea typeface="Arial"/>
                  <a:cs typeface="Arial"/>
                  <a:sym typeface="Arial"/>
                </a:rPr>
                <a:t>Nastanak ideje o zdravom slatkišu za poneti</a:t>
              </a:r>
              <a:endParaRPr sz="1600" b="1">
                <a:solidFill>
                  <a:srgbClr val="7B191F"/>
                </a:solidFill>
                <a:latin typeface="Arial"/>
                <a:ea typeface="Arial"/>
                <a:cs typeface="Arial"/>
                <a:sym typeface="Arial"/>
              </a:endParaRPr>
            </a:p>
          </p:txBody>
        </p:sp>
        <p:sp>
          <p:nvSpPr>
            <p:cNvPr id="305" name="Google Shape;305;p13"/>
            <p:cNvSpPr/>
            <p:nvPr/>
          </p:nvSpPr>
          <p:spPr>
            <a:xfrm>
              <a:off x="4716997" y="3863759"/>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06" name="Google Shape;306;p13"/>
            <p:cNvSpPr/>
            <p:nvPr/>
          </p:nvSpPr>
          <p:spPr>
            <a:xfrm>
              <a:off x="7872304" y="3822833"/>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07" name="Google Shape;307;p13"/>
            <p:cNvSpPr txBox="1"/>
            <p:nvPr/>
          </p:nvSpPr>
          <p:spPr>
            <a:xfrm>
              <a:off x="1808169" y="3255963"/>
              <a:ext cx="199844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B191F"/>
                  </a:solidFill>
                  <a:latin typeface="Arial"/>
                  <a:ea typeface="Arial"/>
                  <a:cs typeface="Arial"/>
                  <a:sym typeface="Arial"/>
                </a:rPr>
                <a:t>2017 </a:t>
              </a:r>
              <a:endParaRPr/>
            </a:p>
            <a:p>
              <a:pPr marL="0" marR="0" lvl="0" indent="0" algn="ctr" rtl="0">
                <a:spcBef>
                  <a:spcPts val="0"/>
                </a:spcBef>
                <a:spcAft>
                  <a:spcPts val="0"/>
                </a:spcAft>
                <a:buNone/>
              </a:pPr>
              <a:r>
                <a:rPr lang="sr-Latn-RS" sz="1600" b="1">
                  <a:solidFill>
                    <a:srgbClr val="7B191F"/>
                  </a:solidFill>
                  <a:latin typeface="Arial"/>
                  <a:ea typeface="Arial"/>
                  <a:cs typeface="Arial"/>
                  <a:sym typeface="Arial"/>
                </a:rPr>
                <a:t>Kremasti med</a:t>
              </a:r>
              <a:endParaRPr sz="1600" b="1">
                <a:solidFill>
                  <a:srgbClr val="7B191F"/>
                </a:solidFill>
                <a:latin typeface="Arial"/>
                <a:ea typeface="Arial"/>
                <a:cs typeface="Arial"/>
                <a:sym typeface="Arial"/>
              </a:endParaRPr>
            </a:p>
          </p:txBody>
        </p:sp>
        <p:sp>
          <p:nvSpPr>
            <p:cNvPr id="308" name="Google Shape;308;p13"/>
            <p:cNvSpPr txBox="1"/>
            <p:nvPr/>
          </p:nvSpPr>
          <p:spPr>
            <a:xfrm>
              <a:off x="3937671" y="2837963"/>
              <a:ext cx="1780586"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B191F"/>
                  </a:solidFill>
                  <a:latin typeface="Arial"/>
                  <a:ea typeface="Arial"/>
                  <a:cs typeface="Arial"/>
                  <a:sym typeface="Arial"/>
                </a:rPr>
                <a:t>2018 </a:t>
              </a:r>
              <a:endParaRPr/>
            </a:p>
            <a:p>
              <a:pPr marL="0" marR="0" lvl="0" indent="0" algn="ctr" rtl="0">
                <a:spcBef>
                  <a:spcPts val="0"/>
                </a:spcBef>
                <a:spcAft>
                  <a:spcPts val="0"/>
                </a:spcAft>
                <a:buNone/>
              </a:pPr>
              <a:r>
                <a:rPr lang="sr-Latn-RS" sz="1600" b="1">
                  <a:solidFill>
                    <a:srgbClr val="7B191F"/>
                  </a:solidFill>
                  <a:latin typeface="Arial"/>
                  <a:ea typeface="Arial"/>
                  <a:cs typeface="Arial"/>
                  <a:sym typeface="Arial"/>
                </a:rPr>
                <a:t>Prve teglice kremastog meda</a:t>
              </a:r>
              <a:endParaRPr sz="1600" b="1">
                <a:solidFill>
                  <a:srgbClr val="7B191F"/>
                </a:solidFill>
                <a:latin typeface="Arial"/>
                <a:ea typeface="Arial"/>
                <a:cs typeface="Arial"/>
                <a:sym typeface="Arial"/>
              </a:endParaRPr>
            </a:p>
          </p:txBody>
        </p:sp>
        <p:pic>
          <p:nvPicPr>
            <p:cNvPr id="309" name="Google Shape;309;p13"/>
            <p:cNvPicPr preferRelativeResize="0"/>
            <p:nvPr/>
          </p:nvPicPr>
          <p:blipFill rotWithShape="1">
            <a:blip r:embed="rId3">
              <a:alphaModFix/>
            </a:blip>
            <a:srcRect/>
            <a:stretch/>
          </p:blipFill>
          <p:spPr>
            <a:xfrm>
              <a:off x="4215829" y="4988150"/>
              <a:ext cx="1317602" cy="1153173"/>
            </a:xfrm>
            <a:prstGeom prst="hexagon">
              <a:avLst>
                <a:gd name="adj" fmla="val 25000"/>
                <a:gd name="vf" fmla="val 115470"/>
              </a:avLst>
            </a:prstGeom>
            <a:noFill/>
            <a:ln w="9525" cap="flat" cmpd="sng">
              <a:solidFill>
                <a:srgbClr val="FBD661"/>
              </a:solidFill>
              <a:prstDash val="solid"/>
              <a:round/>
              <a:headEnd type="none" w="sm" len="sm"/>
              <a:tailEnd type="none" w="sm" len="sm"/>
            </a:ln>
          </p:spPr>
        </p:pic>
        <p:cxnSp>
          <p:nvCxnSpPr>
            <p:cNvPr id="310" name="Google Shape;310;p13"/>
            <p:cNvCxnSpPr/>
            <p:nvPr/>
          </p:nvCxnSpPr>
          <p:spPr>
            <a:xfrm rot="10800000">
              <a:off x="2727759" y="4088970"/>
              <a:ext cx="0" cy="914400"/>
            </a:xfrm>
            <a:prstGeom prst="straightConnector1">
              <a:avLst/>
            </a:prstGeom>
            <a:noFill/>
            <a:ln w="9525" cap="flat" cmpd="sng">
              <a:solidFill>
                <a:srgbClr val="F6D128"/>
              </a:solidFill>
              <a:prstDash val="solid"/>
              <a:miter lim="800000"/>
              <a:headEnd type="none" w="sm" len="sm"/>
              <a:tailEnd type="none" w="sm" len="sm"/>
            </a:ln>
          </p:spPr>
        </p:cxnSp>
        <p:sp>
          <p:nvSpPr>
            <p:cNvPr id="311" name="Google Shape;311;p13"/>
            <p:cNvSpPr/>
            <p:nvPr/>
          </p:nvSpPr>
          <p:spPr>
            <a:xfrm>
              <a:off x="2044151" y="5030177"/>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12" name="Google Shape;312;p13"/>
            <p:cNvSpPr/>
            <p:nvPr/>
          </p:nvSpPr>
          <p:spPr>
            <a:xfrm>
              <a:off x="2613459" y="3877451"/>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13" name="Google Shape;313;p13"/>
            <p:cNvSpPr/>
            <p:nvPr/>
          </p:nvSpPr>
          <p:spPr>
            <a:xfrm>
              <a:off x="3077920" y="1841772"/>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cxnSp>
          <p:nvCxnSpPr>
            <p:cNvPr id="314" name="Google Shape;314;p13"/>
            <p:cNvCxnSpPr/>
            <p:nvPr/>
          </p:nvCxnSpPr>
          <p:spPr>
            <a:xfrm rot="10800000">
              <a:off x="3763720" y="3044444"/>
              <a:ext cx="0" cy="914400"/>
            </a:xfrm>
            <a:prstGeom prst="straightConnector1">
              <a:avLst/>
            </a:prstGeom>
            <a:noFill/>
            <a:ln w="9525" cap="flat" cmpd="sng">
              <a:solidFill>
                <a:srgbClr val="F6D128"/>
              </a:solidFill>
              <a:prstDash val="solid"/>
              <a:miter lim="800000"/>
              <a:headEnd type="none" w="sm" len="sm"/>
              <a:tailEnd type="none" w="sm" len="sm"/>
            </a:ln>
          </p:spPr>
        </p:cxnSp>
        <p:sp>
          <p:nvSpPr>
            <p:cNvPr id="315" name="Google Shape;315;p13"/>
            <p:cNvSpPr/>
            <p:nvPr/>
          </p:nvSpPr>
          <p:spPr>
            <a:xfrm>
              <a:off x="3665228" y="3860370"/>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16" name="Google Shape;316;p13"/>
            <p:cNvSpPr/>
            <p:nvPr/>
          </p:nvSpPr>
          <p:spPr>
            <a:xfrm>
              <a:off x="5197094" y="1778707"/>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cxnSp>
          <p:nvCxnSpPr>
            <p:cNvPr id="317" name="Google Shape;317;p13"/>
            <p:cNvCxnSpPr/>
            <p:nvPr/>
          </p:nvCxnSpPr>
          <p:spPr>
            <a:xfrm rot="10800000">
              <a:off x="5883066" y="3006907"/>
              <a:ext cx="0" cy="914400"/>
            </a:xfrm>
            <a:prstGeom prst="straightConnector1">
              <a:avLst/>
            </a:prstGeom>
            <a:noFill/>
            <a:ln w="9525" cap="flat" cmpd="sng">
              <a:solidFill>
                <a:srgbClr val="F6D128"/>
              </a:solidFill>
              <a:prstDash val="solid"/>
              <a:miter lim="800000"/>
              <a:headEnd type="none" w="sm" len="sm"/>
              <a:tailEnd type="none" w="sm" len="sm"/>
            </a:ln>
          </p:spPr>
        </p:cxnSp>
        <p:sp>
          <p:nvSpPr>
            <p:cNvPr id="318" name="Google Shape;318;p13"/>
            <p:cNvSpPr/>
            <p:nvPr/>
          </p:nvSpPr>
          <p:spPr>
            <a:xfrm>
              <a:off x="5768766" y="3825557"/>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19" name="Google Shape;319;p13"/>
            <p:cNvSpPr/>
            <p:nvPr/>
          </p:nvSpPr>
          <p:spPr>
            <a:xfrm>
              <a:off x="9442995" y="1872805"/>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cxnSp>
          <p:nvCxnSpPr>
            <p:cNvPr id="320" name="Google Shape;320;p13"/>
            <p:cNvCxnSpPr/>
            <p:nvPr/>
          </p:nvCxnSpPr>
          <p:spPr>
            <a:xfrm rot="10800000">
              <a:off x="10085824" y="3093851"/>
              <a:ext cx="0" cy="914400"/>
            </a:xfrm>
            <a:prstGeom prst="straightConnector1">
              <a:avLst/>
            </a:prstGeom>
            <a:noFill/>
            <a:ln w="9525" cap="flat" cmpd="sng">
              <a:solidFill>
                <a:srgbClr val="F6D128"/>
              </a:solidFill>
              <a:prstDash val="solid"/>
              <a:miter lim="800000"/>
              <a:headEnd type="none" w="sm" len="sm"/>
              <a:tailEnd type="none" w="sm" len="sm"/>
            </a:ln>
          </p:spPr>
        </p:cxnSp>
        <p:sp>
          <p:nvSpPr>
            <p:cNvPr id="321" name="Google Shape;321;p13"/>
            <p:cNvSpPr/>
            <p:nvPr/>
          </p:nvSpPr>
          <p:spPr>
            <a:xfrm>
              <a:off x="9975838" y="3854010"/>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cxnSp>
          <p:nvCxnSpPr>
            <p:cNvPr id="322" name="Google Shape;322;p13"/>
            <p:cNvCxnSpPr/>
            <p:nvPr/>
          </p:nvCxnSpPr>
          <p:spPr>
            <a:xfrm rot="10800000">
              <a:off x="6934835" y="4015222"/>
              <a:ext cx="0" cy="914400"/>
            </a:xfrm>
            <a:prstGeom prst="straightConnector1">
              <a:avLst/>
            </a:prstGeom>
            <a:noFill/>
            <a:ln w="9525" cap="flat" cmpd="sng">
              <a:solidFill>
                <a:srgbClr val="F6D128"/>
              </a:solidFill>
              <a:prstDash val="solid"/>
              <a:miter lim="800000"/>
              <a:headEnd type="none" w="sm" len="sm"/>
              <a:tailEnd type="none" w="sm" len="sm"/>
            </a:ln>
          </p:spPr>
        </p:cxnSp>
        <p:sp>
          <p:nvSpPr>
            <p:cNvPr id="323" name="Google Shape;323;p13"/>
            <p:cNvSpPr/>
            <p:nvPr/>
          </p:nvSpPr>
          <p:spPr>
            <a:xfrm>
              <a:off x="6263937" y="4952603"/>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24" name="Google Shape;324;p13"/>
            <p:cNvSpPr/>
            <p:nvPr/>
          </p:nvSpPr>
          <p:spPr>
            <a:xfrm>
              <a:off x="6820535" y="3847593"/>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cxnSp>
          <p:nvCxnSpPr>
            <p:cNvPr id="325" name="Google Shape;325;p13"/>
            <p:cNvCxnSpPr/>
            <p:nvPr/>
          </p:nvCxnSpPr>
          <p:spPr>
            <a:xfrm rot="10800000">
              <a:off x="9038373" y="4073750"/>
              <a:ext cx="0" cy="914400"/>
            </a:xfrm>
            <a:prstGeom prst="straightConnector1">
              <a:avLst/>
            </a:prstGeom>
            <a:noFill/>
            <a:ln w="9525" cap="flat" cmpd="sng">
              <a:solidFill>
                <a:srgbClr val="F6D128"/>
              </a:solidFill>
              <a:prstDash val="solid"/>
              <a:miter lim="800000"/>
              <a:headEnd type="none" w="sm" len="sm"/>
              <a:tailEnd type="none" w="sm" len="sm"/>
            </a:ln>
          </p:spPr>
        </p:cxnSp>
        <p:sp>
          <p:nvSpPr>
            <p:cNvPr id="326" name="Google Shape;326;p13"/>
            <p:cNvSpPr/>
            <p:nvPr/>
          </p:nvSpPr>
          <p:spPr>
            <a:xfrm>
              <a:off x="8352573" y="5016389"/>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327" name="Google Shape;327;p13"/>
            <p:cNvSpPr/>
            <p:nvPr/>
          </p:nvSpPr>
          <p:spPr>
            <a:xfrm>
              <a:off x="8924073" y="3883360"/>
              <a:ext cx="228600" cy="228600"/>
            </a:xfrm>
            <a:prstGeom prst="flowChartConnector">
              <a:avLst/>
            </a:prstGeom>
            <a:solidFill>
              <a:srgbClr val="F6D12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328" name="Google Shape;328;p13" descr="A train on a train track with trees in the background&#10;&#10;Description automatically generated"/>
            <p:cNvPicPr preferRelativeResize="0"/>
            <p:nvPr/>
          </p:nvPicPr>
          <p:blipFill rotWithShape="1">
            <a:blip r:embed="rId4">
              <a:alphaModFix/>
            </a:blip>
            <a:srcRect/>
            <a:stretch/>
          </p:blipFill>
          <p:spPr>
            <a:xfrm>
              <a:off x="1028926" y="1823212"/>
              <a:ext cx="1332863" cy="1144030"/>
            </a:xfrm>
            <a:prstGeom prst="hexagon">
              <a:avLst>
                <a:gd name="adj" fmla="val 23750"/>
                <a:gd name="vf" fmla="val 115470"/>
              </a:avLst>
            </a:prstGeom>
            <a:noFill/>
            <a:ln>
              <a:noFill/>
            </a:ln>
          </p:spPr>
        </p:pic>
        <p:pic>
          <p:nvPicPr>
            <p:cNvPr id="329" name="Google Shape;329;p13"/>
            <p:cNvPicPr preferRelativeResize="0"/>
            <p:nvPr/>
          </p:nvPicPr>
          <p:blipFill rotWithShape="1">
            <a:blip r:embed="rId5">
              <a:alphaModFix/>
            </a:blip>
            <a:srcRect l="9846" t="8075" r="6148" b="9767"/>
            <a:stretch/>
          </p:blipFill>
          <p:spPr>
            <a:xfrm>
              <a:off x="2311208" y="5202569"/>
              <a:ext cx="837877" cy="843936"/>
            </a:xfrm>
            <a:prstGeom prst="hexagon">
              <a:avLst>
                <a:gd name="adj" fmla="val 25000"/>
                <a:gd name="vf" fmla="val 115470"/>
              </a:avLst>
            </a:prstGeom>
            <a:noFill/>
            <a:ln>
              <a:noFill/>
            </a:ln>
          </p:spPr>
        </p:pic>
        <p:pic>
          <p:nvPicPr>
            <p:cNvPr id="330" name="Google Shape;330;p13"/>
            <p:cNvPicPr preferRelativeResize="0"/>
            <p:nvPr/>
          </p:nvPicPr>
          <p:blipFill rotWithShape="1">
            <a:blip r:embed="rId6">
              <a:alphaModFix/>
            </a:blip>
            <a:srcRect/>
            <a:stretch/>
          </p:blipFill>
          <p:spPr>
            <a:xfrm>
              <a:off x="8427954" y="5100944"/>
              <a:ext cx="1220837" cy="976670"/>
            </a:xfrm>
            <a:prstGeom prst="rect">
              <a:avLst/>
            </a:prstGeom>
            <a:noFill/>
            <a:ln>
              <a:noFill/>
            </a:ln>
          </p:spPr>
        </p:pic>
        <p:grpSp>
          <p:nvGrpSpPr>
            <p:cNvPr id="331" name="Google Shape;331;p13"/>
            <p:cNvGrpSpPr/>
            <p:nvPr/>
          </p:nvGrpSpPr>
          <p:grpSpPr>
            <a:xfrm>
              <a:off x="-1969" y="4995127"/>
              <a:ext cx="1371600" cy="1188720"/>
              <a:chOff x="-1969" y="4995127"/>
              <a:chExt cx="1371600" cy="1188720"/>
            </a:xfrm>
          </p:grpSpPr>
          <p:sp>
            <p:nvSpPr>
              <p:cNvPr id="332" name="Google Shape;332;p13"/>
              <p:cNvSpPr/>
              <p:nvPr/>
            </p:nvSpPr>
            <p:spPr>
              <a:xfrm>
                <a:off x="-1969" y="4995127"/>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333" name="Google Shape;333;p13" descr="A picture containing grass, outdoor, building, box&#10;&#10;Description automatically generated"/>
              <p:cNvPicPr preferRelativeResize="0"/>
              <p:nvPr/>
            </p:nvPicPr>
            <p:blipFill rotWithShape="1">
              <a:blip r:embed="rId7">
                <a:alphaModFix/>
              </a:blip>
              <a:srcRect t="14667" r="21922"/>
              <a:stretch/>
            </p:blipFill>
            <p:spPr>
              <a:xfrm rot="10800000">
                <a:off x="22748" y="5003370"/>
                <a:ext cx="1333361" cy="1156372"/>
              </a:xfrm>
              <a:prstGeom prst="hexagon">
                <a:avLst>
                  <a:gd name="adj" fmla="val 25000"/>
                  <a:gd name="vf" fmla="val 115470"/>
                </a:avLst>
              </a:prstGeom>
              <a:noFill/>
              <a:ln>
                <a:noFill/>
              </a:ln>
            </p:spPr>
          </p:pic>
        </p:grpSp>
        <p:sp>
          <p:nvSpPr>
            <p:cNvPr id="334" name="Google Shape;334;p13"/>
            <p:cNvSpPr txBox="1"/>
            <p:nvPr/>
          </p:nvSpPr>
          <p:spPr>
            <a:xfrm>
              <a:off x="705516" y="4077295"/>
              <a:ext cx="2059847"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B191F"/>
                  </a:solidFill>
                  <a:latin typeface="Arial"/>
                  <a:ea typeface="Arial"/>
                  <a:cs typeface="Arial"/>
                  <a:sym typeface="Arial"/>
                </a:rPr>
                <a:t>2017</a:t>
              </a:r>
              <a:endParaRPr/>
            </a:p>
            <a:p>
              <a:pPr marL="0" marR="0" lvl="0" indent="0" algn="ctr" rtl="0">
                <a:spcBef>
                  <a:spcPts val="0"/>
                </a:spcBef>
                <a:spcAft>
                  <a:spcPts val="0"/>
                </a:spcAft>
                <a:buNone/>
              </a:pPr>
              <a:r>
                <a:rPr lang="sr-Latn-RS" sz="1600" b="1">
                  <a:solidFill>
                    <a:srgbClr val="7B191F"/>
                  </a:solidFill>
                  <a:latin typeface="Arial"/>
                  <a:ea typeface="Arial"/>
                  <a:cs typeface="Arial"/>
                  <a:sym typeface="Arial"/>
                </a:rPr>
                <a:t>Uvećanje broja košnica, kupovina kamiona za selidbe</a:t>
              </a:r>
              <a:endParaRPr sz="1600" b="1">
                <a:solidFill>
                  <a:srgbClr val="7B191F"/>
                </a:solidFill>
                <a:latin typeface="Arial"/>
                <a:ea typeface="Arial"/>
                <a:cs typeface="Arial"/>
                <a:sym typeface="Arial"/>
              </a:endParaRPr>
            </a:p>
          </p:txBody>
        </p:sp>
        <p:sp>
          <p:nvSpPr>
            <p:cNvPr id="335" name="Google Shape;335;p13"/>
            <p:cNvSpPr txBox="1"/>
            <p:nvPr/>
          </p:nvSpPr>
          <p:spPr>
            <a:xfrm>
              <a:off x="3072059" y="4080228"/>
              <a:ext cx="13716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5161C"/>
                  </a:solidFill>
                  <a:latin typeface="Arial"/>
                  <a:ea typeface="Arial"/>
                  <a:cs typeface="Arial"/>
                  <a:sym typeface="Arial"/>
                </a:rPr>
                <a:t>2018</a:t>
              </a:r>
              <a:endParaRPr/>
            </a:p>
            <a:p>
              <a:pPr marL="0" marR="0" lvl="0" indent="0" algn="ctr" rtl="0">
                <a:spcBef>
                  <a:spcPts val="0"/>
                </a:spcBef>
                <a:spcAft>
                  <a:spcPts val="0"/>
                </a:spcAft>
                <a:buNone/>
              </a:pPr>
              <a:r>
                <a:rPr lang="sr-Latn-RS" sz="1600" b="1">
                  <a:solidFill>
                    <a:srgbClr val="75161C"/>
                  </a:solidFill>
                  <a:latin typeface="Arial"/>
                  <a:ea typeface="Arial"/>
                  <a:cs typeface="Arial"/>
                  <a:sym typeface="Arial"/>
                </a:rPr>
                <a:t>Kupovina opreme</a:t>
              </a:r>
              <a:endParaRPr sz="1600" b="1">
                <a:solidFill>
                  <a:srgbClr val="75161C"/>
                </a:solidFill>
                <a:latin typeface="Arial"/>
                <a:ea typeface="Arial"/>
                <a:cs typeface="Arial"/>
                <a:sym typeface="Arial"/>
              </a:endParaRPr>
            </a:p>
          </p:txBody>
        </p:sp>
        <p:pic>
          <p:nvPicPr>
            <p:cNvPr id="336" name="Google Shape;336;p13"/>
            <p:cNvPicPr preferRelativeResize="0"/>
            <p:nvPr/>
          </p:nvPicPr>
          <p:blipFill rotWithShape="1">
            <a:blip r:embed="rId8">
              <a:alphaModFix/>
            </a:blip>
            <a:srcRect/>
            <a:stretch/>
          </p:blipFill>
          <p:spPr>
            <a:xfrm>
              <a:off x="3086229" y="1861168"/>
              <a:ext cx="1357430" cy="1156385"/>
            </a:xfrm>
            <a:prstGeom prst="hexagon">
              <a:avLst>
                <a:gd name="adj" fmla="val 25000"/>
                <a:gd name="vf" fmla="val 115470"/>
              </a:avLst>
            </a:prstGeom>
            <a:noFill/>
            <a:ln>
              <a:noFill/>
            </a:ln>
          </p:spPr>
        </p:pic>
        <p:pic>
          <p:nvPicPr>
            <p:cNvPr id="337" name="Google Shape;337;p13"/>
            <p:cNvPicPr preferRelativeResize="0"/>
            <p:nvPr/>
          </p:nvPicPr>
          <p:blipFill rotWithShape="1">
            <a:blip r:embed="rId9">
              <a:alphaModFix/>
            </a:blip>
            <a:srcRect/>
            <a:stretch/>
          </p:blipFill>
          <p:spPr>
            <a:xfrm>
              <a:off x="6306453" y="4980920"/>
              <a:ext cx="1327813" cy="1132085"/>
            </a:xfrm>
            <a:prstGeom prst="hexagon">
              <a:avLst>
                <a:gd name="adj" fmla="val 25000"/>
                <a:gd name="vf" fmla="val 115470"/>
              </a:avLst>
            </a:prstGeom>
            <a:noFill/>
            <a:ln>
              <a:noFill/>
            </a:ln>
          </p:spPr>
        </p:pic>
        <p:sp>
          <p:nvSpPr>
            <p:cNvPr id="338" name="Google Shape;338;p13"/>
            <p:cNvSpPr txBox="1"/>
            <p:nvPr/>
          </p:nvSpPr>
          <p:spPr>
            <a:xfrm>
              <a:off x="6281274" y="3029373"/>
              <a:ext cx="136123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5161C"/>
                  </a:solidFill>
                  <a:latin typeface="Arial"/>
                  <a:ea typeface="Arial"/>
                  <a:cs typeface="Arial"/>
                  <a:sym typeface="Arial"/>
                </a:rPr>
                <a:t>2019</a:t>
              </a:r>
              <a:endParaRPr/>
            </a:p>
            <a:p>
              <a:pPr marL="0" marR="0" lvl="0" indent="0" algn="ctr" rtl="0">
                <a:spcBef>
                  <a:spcPts val="0"/>
                </a:spcBef>
                <a:spcAft>
                  <a:spcPts val="0"/>
                </a:spcAft>
                <a:buNone/>
              </a:pPr>
              <a:r>
                <a:rPr lang="sr-Latn-RS" sz="1600" b="1">
                  <a:solidFill>
                    <a:srgbClr val="75161C"/>
                  </a:solidFill>
                  <a:latin typeface="Arial"/>
                  <a:ea typeface="Arial"/>
                  <a:cs typeface="Arial"/>
                  <a:sym typeface="Arial"/>
                </a:rPr>
                <a:t>Adaptacija punionice </a:t>
              </a:r>
              <a:endParaRPr/>
            </a:p>
          </p:txBody>
        </p:sp>
        <p:pic>
          <p:nvPicPr>
            <p:cNvPr id="339" name="Google Shape;339;p13"/>
            <p:cNvPicPr preferRelativeResize="0"/>
            <p:nvPr/>
          </p:nvPicPr>
          <p:blipFill rotWithShape="1">
            <a:blip r:embed="rId10">
              <a:alphaModFix/>
            </a:blip>
            <a:srcRect/>
            <a:stretch/>
          </p:blipFill>
          <p:spPr>
            <a:xfrm>
              <a:off x="5482798" y="1958470"/>
              <a:ext cx="847417" cy="847417"/>
            </a:xfrm>
            <a:prstGeom prst="rect">
              <a:avLst/>
            </a:prstGeom>
            <a:noFill/>
            <a:ln>
              <a:noFill/>
            </a:ln>
          </p:spPr>
        </p:pic>
        <p:pic>
          <p:nvPicPr>
            <p:cNvPr id="340" name="Google Shape;340;p13"/>
            <p:cNvPicPr preferRelativeResize="0"/>
            <p:nvPr/>
          </p:nvPicPr>
          <p:blipFill rotWithShape="1">
            <a:blip r:embed="rId11">
              <a:alphaModFix/>
            </a:blip>
            <a:srcRect/>
            <a:stretch/>
          </p:blipFill>
          <p:spPr>
            <a:xfrm>
              <a:off x="7511869" y="2030302"/>
              <a:ext cx="948608" cy="379443"/>
            </a:xfrm>
            <a:prstGeom prst="rect">
              <a:avLst/>
            </a:prstGeom>
            <a:noFill/>
            <a:ln>
              <a:noFill/>
            </a:ln>
          </p:spPr>
        </p:pic>
        <p:pic>
          <p:nvPicPr>
            <p:cNvPr id="341" name="Google Shape;341;p13"/>
            <p:cNvPicPr preferRelativeResize="0"/>
            <p:nvPr/>
          </p:nvPicPr>
          <p:blipFill rotWithShape="1">
            <a:blip r:embed="rId12">
              <a:alphaModFix/>
            </a:blip>
            <a:srcRect l="7488" r="6175"/>
            <a:stretch/>
          </p:blipFill>
          <p:spPr>
            <a:xfrm>
              <a:off x="7571440" y="2397590"/>
              <a:ext cx="864294" cy="445039"/>
            </a:xfrm>
            <a:prstGeom prst="rect">
              <a:avLst/>
            </a:prstGeom>
            <a:noFill/>
            <a:ln>
              <a:noFill/>
            </a:ln>
          </p:spPr>
        </p:pic>
        <p:sp>
          <p:nvSpPr>
            <p:cNvPr id="342" name="Google Shape;342;p13"/>
            <p:cNvSpPr txBox="1"/>
            <p:nvPr/>
          </p:nvSpPr>
          <p:spPr>
            <a:xfrm>
              <a:off x="7413143" y="4025564"/>
              <a:ext cx="1160258"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5161C"/>
                  </a:solidFill>
                  <a:latin typeface="Arial"/>
                  <a:ea typeface="Arial"/>
                  <a:cs typeface="Arial"/>
                  <a:sym typeface="Arial"/>
                </a:rPr>
                <a:t>2019</a:t>
              </a:r>
              <a:endParaRPr/>
            </a:p>
            <a:p>
              <a:pPr marL="0" marR="0" lvl="0" indent="0" algn="ctr" rtl="0">
                <a:spcBef>
                  <a:spcPts val="0"/>
                </a:spcBef>
                <a:spcAft>
                  <a:spcPts val="0"/>
                </a:spcAft>
                <a:buNone/>
              </a:pPr>
              <a:r>
                <a:rPr lang="sr-Latn-RS" sz="1600" b="1">
                  <a:solidFill>
                    <a:srgbClr val="75161C"/>
                  </a:solidFill>
                  <a:latin typeface="Arial"/>
                  <a:ea typeface="Arial"/>
                  <a:cs typeface="Arial"/>
                  <a:sym typeface="Arial"/>
                </a:rPr>
                <a:t>Kursevi, obuke</a:t>
              </a:r>
              <a:endParaRPr sz="1600" b="1">
                <a:solidFill>
                  <a:srgbClr val="75161C"/>
                </a:solidFill>
                <a:latin typeface="Arial"/>
                <a:ea typeface="Arial"/>
                <a:cs typeface="Arial"/>
                <a:sym typeface="Arial"/>
              </a:endParaRPr>
            </a:p>
          </p:txBody>
        </p:sp>
        <p:sp>
          <p:nvSpPr>
            <p:cNvPr id="343" name="Google Shape;343;p13"/>
            <p:cNvSpPr txBox="1"/>
            <p:nvPr/>
          </p:nvSpPr>
          <p:spPr>
            <a:xfrm>
              <a:off x="8100904" y="2857358"/>
              <a:ext cx="1751667"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5161C"/>
                  </a:solidFill>
                  <a:latin typeface="Arial"/>
                  <a:ea typeface="Arial"/>
                  <a:cs typeface="Arial"/>
                  <a:sym typeface="Arial"/>
                </a:rPr>
                <a:t>2019/2020 Akademija za žensko preduzetništvo</a:t>
              </a:r>
              <a:endParaRPr sz="1600" b="1">
                <a:solidFill>
                  <a:srgbClr val="75161C"/>
                </a:solidFill>
                <a:latin typeface="Arial"/>
                <a:ea typeface="Arial"/>
                <a:cs typeface="Arial"/>
                <a:sym typeface="Arial"/>
              </a:endParaRPr>
            </a:p>
          </p:txBody>
        </p:sp>
        <p:sp>
          <p:nvSpPr>
            <p:cNvPr id="344" name="Google Shape;344;p13"/>
            <p:cNvSpPr txBox="1"/>
            <p:nvPr/>
          </p:nvSpPr>
          <p:spPr>
            <a:xfrm>
              <a:off x="9415522" y="4077295"/>
              <a:ext cx="137159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1600" b="1">
                  <a:solidFill>
                    <a:srgbClr val="75161C"/>
                  </a:solidFill>
                  <a:latin typeface="Arial"/>
                  <a:ea typeface="Arial"/>
                  <a:cs typeface="Arial"/>
                  <a:sym typeface="Arial"/>
                </a:rPr>
                <a:t>2020</a:t>
              </a:r>
              <a:endParaRPr/>
            </a:p>
            <a:p>
              <a:pPr marL="0" marR="0" lvl="0" indent="0" algn="ctr" rtl="0">
                <a:spcBef>
                  <a:spcPts val="0"/>
                </a:spcBef>
                <a:spcAft>
                  <a:spcPts val="0"/>
                </a:spcAft>
                <a:buNone/>
              </a:pPr>
              <a:r>
                <a:rPr lang="sr-Latn-RS" sz="1600" b="1">
                  <a:solidFill>
                    <a:srgbClr val="75161C"/>
                  </a:solidFill>
                  <a:latin typeface="Arial"/>
                  <a:ea typeface="Arial"/>
                  <a:cs typeface="Arial"/>
                  <a:sym typeface="Arial"/>
                </a:rPr>
                <a:t>Prototip proizvoda primenom 3D štampe</a:t>
              </a:r>
              <a:endParaRPr sz="1600" b="1">
                <a:solidFill>
                  <a:srgbClr val="75161C"/>
                </a:solidFill>
                <a:latin typeface="Arial"/>
                <a:ea typeface="Arial"/>
                <a:cs typeface="Arial"/>
                <a:sym typeface="Arial"/>
              </a:endParaRPr>
            </a:p>
          </p:txBody>
        </p:sp>
        <p:pic>
          <p:nvPicPr>
            <p:cNvPr id="345" name="Google Shape;345;p13"/>
            <p:cNvPicPr preferRelativeResize="0"/>
            <p:nvPr/>
          </p:nvPicPr>
          <p:blipFill rotWithShape="1">
            <a:blip r:embed="rId13">
              <a:alphaModFix/>
            </a:blip>
            <a:srcRect/>
            <a:stretch/>
          </p:blipFill>
          <p:spPr>
            <a:xfrm rot="1418070">
              <a:off x="9283719" y="1851296"/>
              <a:ext cx="1822388" cy="1186539"/>
            </a:xfrm>
            <a:prstGeom prst="rect">
              <a:avLst/>
            </a:prstGeom>
            <a:noFill/>
            <a:ln>
              <a:noFill/>
            </a:ln>
          </p:spPr>
        </p:pic>
        <p:sp>
          <p:nvSpPr>
            <p:cNvPr id="346" name="Google Shape;346;p13"/>
            <p:cNvSpPr/>
            <p:nvPr/>
          </p:nvSpPr>
          <p:spPr>
            <a:xfrm>
              <a:off x="10792527" y="3353371"/>
              <a:ext cx="1371600" cy="1188720"/>
            </a:xfrm>
            <a:prstGeom prst="hexagon">
              <a:avLst>
                <a:gd name="adj" fmla="val 25000"/>
                <a:gd name="vf" fmla="val 115470"/>
              </a:avLst>
            </a:prstGeom>
            <a:solidFill>
              <a:schemeClr val="lt1"/>
            </a:solidFill>
            <a:ln w="38100" cap="flat" cmpd="sng">
              <a:solidFill>
                <a:srgbClr val="F6D12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pic>
          <p:nvPicPr>
            <p:cNvPr id="347" name="Google Shape;347;p13"/>
            <p:cNvPicPr preferRelativeResize="0"/>
            <p:nvPr/>
          </p:nvPicPr>
          <p:blipFill rotWithShape="1">
            <a:blip r:embed="rId14">
              <a:alphaModFix/>
            </a:blip>
            <a:srcRect l="20728" t="25360" r="21216" b="9319"/>
            <a:stretch/>
          </p:blipFill>
          <p:spPr>
            <a:xfrm>
              <a:off x="10689710" y="3313050"/>
              <a:ext cx="1455523" cy="1229041"/>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Storytelling – kako pričamo priče</a:t>
            </a:r>
            <a:endParaRPr b="1" dirty="0">
              <a:solidFill>
                <a:srgbClr val="7B191F"/>
              </a:solidFill>
              <a:latin typeface="Arial"/>
              <a:ea typeface="Arial"/>
              <a:cs typeface="Arial"/>
              <a:sym typeface="Arial"/>
            </a:endParaRPr>
          </a:p>
        </p:txBody>
      </p:sp>
      <p:pic>
        <p:nvPicPr>
          <p:cNvPr id="4" name="Picture 3" descr="Graphical user interface, text, application, email&#10;&#10;Description automatically generated">
            <a:extLst>
              <a:ext uri="{FF2B5EF4-FFF2-40B4-BE49-F238E27FC236}">
                <a16:creationId xmlns:a16="http://schemas.microsoft.com/office/drawing/2014/main" id="{1031BD9F-63C2-4379-A7A3-490C181DA6B7}"/>
              </a:ext>
            </a:extLst>
          </p:cNvPr>
          <p:cNvPicPr>
            <a:picLocks noChangeAspect="1"/>
          </p:cNvPicPr>
          <p:nvPr/>
        </p:nvPicPr>
        <p:blipFill>
          <a:blip r:embed="rId3"/>
          <a:stretch>
            <a:fillRect/>
          </a:stretch>
        </p:blipFill>
        <p:spPr>
          <a:xfrm>
            <a:off x="1726118" y="2098606"/>
            <a:ext cx="9237681" cy="3356972"/>
          </a:xfrm>
          <a:prstGeom prst="rect">
            <a:avLst/>
          </a:prstGeom>
        </p:spPr>
      </p:pic>
    </p:spTree>
    <p:extLst>
      <p:ext uri="{BB962C8B-B14F-4D97-AF65-F5344CB8AC3E}">
        <p14:creationId xmlns:p14="http://schemas.microsoft.com/office/powerpoint/2010/main" val="108210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Storytelling – šta čini dobru priču</a:t>
            </a:r>
            <a:endParaRPr b="1" dirty="0">
              <a:solidFill>
                <a:srgbClr val="7B191F"/>
              </a:solidFill>
              <a:latin typeface="Arial"/>
              <a:ea typeface="Arial"/>
              <a:cs typeface="Arial"/>
              <a:sym typeface="Arial"/>
            </a:endParaRPr>
          </a:p>
        </p:txBody>
      </p:sp>
      <p:pic>
        <p:nvPicPr>
          <p:cNvPr id="3" name="Picture 2" descr="Text&#10;&#10;Description automatically generated">
            <a:extLst>
              <a:ext uri="{FF2B5EF4-FFF2-40B4-BE49-F238E27FC236}">
                <a16:creationId xmlns:a16="http://schemas.microsoft.com/office/drawing/2014/main" id="{A2B38EAE-D6C6-4D48-99F6-4812DA2BACC1}"/>
              </a:ext>
            </a:extLst>
          </p:cNvPr>
          <p:cNvPicPr>
            <a:picLocks noChangeAspect="1"/>
          </p:cNvPicPr>
          <p:nvPr/>
        </p:nvPicPr>
        <p:blipFill>
          <a:blip r:embed="rId3"/>
          <a:stretch>
            <a:fillRect/>
          </a:stretch>
        </p:blipFill>
        <p:spPr>
          <a:xfrm>
            <a:off x="1537281" y="2077876"/>
            <a:ext cx="9812069" cy="3685925"/>
          </a:xfrm>
          <a:prstGeom prst="rect">
            <a:avLst/>
          </a:prstGeom>
        </p:spPr>
      </p:pic>
    </p:spTree>
    <p:extLst>
      <p:ext uri="{BB962C8B-B14F-4D97-AF65-F5344CB8AC3E}">
        <p14:creationId xmlns:p14="http://schemas.microsoft.com/office/powerpoint/2010/main" val="775199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Storytelling – zašto pričamo priče</a:t>
            </a:r>
            <a:endParaRPr b="1" dirty="0">
              <a:solidFill>
                <a:srgbClr val="7B191F"/>
              </a:solidFill>
              <a:latin typeface="Arial"/>
              <a:ea typeface="Arial"/>
              <a:cs typeface="Arial"/>
              <a:sym typeface="Arial"/>
            </a:endParaRPr>
          </a:p>
        </p:txBody>
      </p:sp>
      <p:pic>
        <p:nvPicPr>
          <p:cNvPr id="4" name="Picture 3" descr="Graphical user interface, text, application&#10;&#10;Description automatically generated">
            <a:extLst>
              <a:ext uri="{FF2B5EF4-FFF2-40B4-BE49-F238E27FC236}">
                <a16:creationId xmlns:a16="http://schemas.microsoft.com/office/drawing/2014/main" id="{B1625DBF-016D-4930-B9E9-321FF316D7F3}"/>
              </a:ext>
            </a:extLst>
          </p:cNvPr>
          <p:cNvPicPr>
            <a:picLocks noChangeAspect="1"/>
          </p:cNvPicPr>
          <p:nvPr/>
        </p:nvPicPr>
        <p:blipFill>
          <a:blip r:embed="rId3"/>
          <a:stretch>
            <a:fillRect/>
          </a:stretch>
        </p:blipFill>
        <p:spPr>
          <a:xfrm>
            <a:off x="1185647" y="2264462"/>
            <a:ext cx="9820705" cy="3463929"/>
          </a:xfrm>
          <a:prstGeom prst="rect">
            <a:avLst/>
          </a:prstGeom>
        </p:spPr>
      </p:pic>
    </p:spTree>
    <p:extLst>
      <p:ext uri="{BB962C8B-B14F-4D97-AF65-F5344CB8AC3E}">
        <p14:creationId xmlns:p14="http://schemas.microsoft.com/office/powerpoint/2010/main" val="1662194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Storytelling – priče i naš mozak</a:t>
            </a:r>
            <a:endParaRPr b="1" dirty="0">
              <a:solidFill>
                <a:srgbClr val="7B191F"/>
              </a:solidFill>
              <a:latin typeface="Arial"/>
              <a:ea typeface="Arial"/>
              <a:cs typeface="Arial"/>
              <a:sym typeface="Arial"/>
            </a:endParaRPr>
          </a:p>
        </p:txBody>
      </p:sp>
      <p:pic>
        <p:nvPicPr>
          <p:cNvPr id="3" name="Picture 2" descr="Graphical user interface, text, application&#10;&#10;Description automatically generated">
            <a:extLst>
              <a:ext uri="{FF2B5EF4-FFF2-40B4-BE49-F238E27FC236}">
                <a16:creationId xmlns:a16="http://schemas.microsoft.com/office/drawing/2014/main" id="{BCF4DCAA-1B61-4773-A147-8A9A2FA1B30D}"/>
              </a:ext>
            </a:extLst>
          </p:cNvPr>
          <p:cNvPicPr>
            <a:picLocks noChangeAspect="1"/>
          </p:cNvPicPr>
          <p:nvPr/>
        </p:nvPicPr>
        <p:blipFill>
          <a:blip r:embed="rId3"/>
          <a:stretch>
            <a:fillRect/>
          </a:stretch>
        </p:blipFill>
        <p:spPr>
          <a:xfrm>
            <a:off x="1663812" y="2003144"/>
            <a:ext cx="9499956" cy="3627094"/>
          </a:xfrm>
          <a:prstGeom prst="rect">
            <a:avLst/>
          </a:prstGeom>
        </p:spPr>
      </p:pic>
    </p:spTree>
    <p:extLst>
      <p:ext uri="{BB962C8B-B14F-4D97-AF65-F5344CB8AC3E}">
        <p14:creationId xmlns:p14="http://schemas.microsoft.com/office/powerpoint/2010/main" val="3725429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Storytelling – priče i naš mozak</a:t>
            </a:r>
            <a:endParaRPr b="1" dirty="0">
              <a:solidFill>
                <a:srgbClr val="7B191F"/>
              </a:solidFill>
              <a:latin typeface="Arial"/>
              <a:ea typeface="Arial"/>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472E7257-646C-4F0C-A8EE-C27AFAC72EA6}"/>
              </a:ext>
            </a:extLst>
          </p:cNvPr>
          <p:cNvPicPr>
            <a:picLocks noChangeAspect="1"/>
          </p:cNvPicPr>
          <p:nvPr/>
        </p:nvPicPr>
        <p:blipFill>
          <a:blip r:embed="rId3"/>
          <a:stretch>
            <a:fillRect/>
          </a:stretch>
        </p:blipFill>
        <p:spPr>
          <a:xfrm>
            <a:off x="1920760" y="2035672"/>
            <a:ext cx="9521624" cy="3810324"/>
          </a:xfrm>
          <a:prstGeom prst="rect">
            <a:avLst/>
          </a:prstGeom>
        </p:spPr>
      </p:pic>
    </p:spTree>
    <p:extLst>
      <p:ext uri="{BB962C8B-B14F-4D97-AF65-F5344CB8AC3E}">
        <p14:creationId xmlns:p14="http://schemas.microsoft.com/office/powerpoint/2010/main" val="2074682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Društvene mreže, komunikacija ideje</a:t>
            </a:r>
            <a:endParaRPr b="1" dirty="0">
              <a:solidFill>
                <a:srgbClr val="7B191F"/>
              </a:solidFill>
              <a:latin typeface="Arial"/>
              <a:ea typeface="Arial"/>
              <a:cs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E56DAF20-401E-4E70-B357-713DB4C0234C}"/>
              </a:ext>
            </a:extLst>
          </p:cNvPr>
          <p:cNvPicPr>
            <a:picLocks noChangeAspect="1"/>
          </p:cNvPicPr>
          <p:nvPr/>
        </p:nvPicPr>
        <p:blipFill>
          <a:blip r:embed="rId3"/>
          <a:stretch>
            <a:fillRect/>
          </a:stretch>
        </p:blipFill>
        <p:spPr>
          <a:xfrm>
            <a:off x="1105170" y="2142335"/>
            <a:ext cx="10248630" cy="4094077"/>
          </a:xfrm>
          <a:prstGeom prst="rect">
            <a:avLst/>
          </a:prstGeom>
        </p:spPr>
      </p:pic>
    </p:spTree>
    <p:extLst>
      <p:ext uri="{BB962C8B-B14F-4D97-AF65-F5344CB8AC3E}">
        <p14:creationId xmlns:p14="http://schemas.microsoft.com/office/powerpoint/2010/main" val="3420402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Društvene mreže, komunikacija ideje</a:t>
            </a:r>
            <a:endParaRPr b="1" dirty="0">
              <a:solidFill>
                <a:srgbClr val="7B191F"/>
              </a:solidFill>
              <a:latin typeface="Arial"/>
              <a:ea typeface="Arial"/>
              <a:cs typeface="Arial"/>
              <a:sym typeface="Arial"/>
            </a:endParaRPr>
          </a:p>
        </p:txBody>
      </p:sp>
      <p:pic>
        <p:nvPicPr>
          <p:cNvPr id="3" name="Picture 2" descr="A picture containing several&#10;&#10;Description automatically generated">
            <a:extLst>
              <a:ext uri="{FF2B5EF4-FFF2-40B4-BE49-F238E27FC236}">
                <a16:creationId xmlns:a16="http://schemas.microsoft.com/office/drawing/2014/main" id="{03CAA30C-AFA3-4ED8-AC29-FA6BB29431EF}"/>
              </a:ext>
            </a:extLst>
          </p:cNvPr>
          <p:cNvPicPr>
            <a:picLocks noChangeAspect="1"/>
          </p:cNvPicPr>
          <p:nvPr/>
        </p:nvPicPr>
        <p:blipFill>
          <a:blip r:embed="rId3"/>
          <a:stretch>
            <a:fillRect/>
          </a:stretch>
        </p:blipFill>
        <p:spPr>
          <a:xfrm>
            <a:off x="3493214" y="1690688"/>
            <a:ext cx="5708022" cy="5064433"/>
          </a:xfrm>
          <a:prstGeom prst="rect">
            <a:avLst/>
          </a:prstGeom>
        </p:spPr>
      </p:pic>
    </p:spTree>
    <p:extLst>
      <p:ext uri="{BB962C8B-B14F-4D97-AF65-F5344CB8AC3E}">
        <p14:creationId xmlns:p14="http://schemas.microsoft.com/office/powerpoint/2010/main" val="577093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Društvene mreže, komunikacija ideje</a:t>
            </a:r>
            <a:endParaRPr b="1" dirty="0">
              <a:solidFill>
                <a:srgbClr val="7B191F"/>
              </a:solidFill>
              <a:latin typeface="Arial"/>
              <a:ea typeface="Arial"/>
              <a:cs typeface="Arial"/>
              <a:sym typeface="Aria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08DB4530-6E26-4971-A832-4943DF53BFB0}"/>
              </a:ext>
            </a:extLst>
          </p:cNvPr>
          <p:cNvPicPr>
            <a:picLocks noChangeAspect="1"/>
          </p:cNvPicPr>
          <p:nvPr/>
        </p:nvPicPr>
        <p:blipFill>
          <a:blip r:embed="rId3"/>
          <a:stretch>
            <a:fillRect/>
          </a:stretch>
        </p:blipFill>
        <p:spPr>
          <a:xfrm>
            <a:off x="1797199" y="2167196"/>
            <a:ext cx="9129657" cy="3884283"/>
          </a:xfrm>
          <a:prstGeom prst="rect">
            <a:avLst/>
          </a:prstGeom>
        </p:spPr>
      </p:pic>
    </p:spTree>
    <p:extLst>
      <p:ext uri="{BB962C8B-B14F-4D97-AF65-F5344CB8AC3E}">
        <p14:creationId xmlns:p14="http://schemas.microsoft.com/office/powerpoint/2010/main" val="3241808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Društvene mreže, komunikacija ideje</a:t>
            </a:r>
            <a:endParaRPr b="1" dirty="0">
              <a:solidFill>
                <a:srgbClr val="7B191F"/>
              </a:solidFill>
              <a:latin typeface="Arial"/>
              <a:ea typeface="Arial"/>
              <a:cs typeface="Arial"/>
              <a:sym typeface="Arial"/>
            </a:endParaRPr>
          </a:p>
        </p:txBody>
      </p:sp>
      <p:pic>
        <p:nvPicPr>
          <p:cNvPr id="3" name="Picture 2" descr="A picture containing text, grass, screenshot&#10;&#10;Description automatically generated">
            <a:extLst>
              <a:ext uri="{FF2B5EF4-FFF2-40B4-BE49-F238E27FC236}">
                <a16:creationId xmlns:a16="http://schemas.microsoft.com/office/drawing/2014/main" id="{0AD428B5-B587-45D5-8C66-5A3FA665D98E}"/>
              </a:ext>
            </a:extLst>
          </p:cNvPr>
          <p:cNvPicPr>
            <a:picLocks noChangeAspect="1"/>
          </p:cNvPicPr>
          <p:nvPr/>
        </p:nvPicPr>
        <p:blipFill>
          <a:blip r:embed="rId3"/>
          <a:stretch>
            <a:fillRect/>
          </a:stretch>
        </p:blipFill>
        <p:spPr>
          <a:xfrm>
            <a:off x="3688865" y="1690688"/>
            <a:ext cx="5414038" cy="4937547"/>
          </a:xfrm>
          <a:prstGeom prst="rect">
            <a:avLst/>
          </a:prstGeom>
        </p:spPr>
      </p:pic>
    </p:spTree>
    <p:extLst>
      <p:ext uri="{BB962C8B-B14F-4D97-AF65-F5344CB8AC3E}">
        <p14:creationId xmlns:p14="http://schemas.microsoft.com/office/powerpoint/2010/main" val="3054409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Perkovi</a:t>
            </a:r>
            <a:endParaRPr b="1" dirty="0">
              <a:solidFill>
                <a:srgbClr val="7B191F"/>
              </a:solidFill>
              <a:latin typeface="Arial"/>
              <a:ea typeface="Arial"/>
              <a:cs typeface="Arial"/>
              <a:sym typeface="Arial"/>
            </a:endParaRPr>
          </a:p>
        </p:txBody>
      </p:sp>
      <p:pic>
        <p:nvPicPr>
          <p:cNvPr id="4" name="Picture 3" descr="Graphical user interface, text&#10;&#10;Description automatically generated with medium confidence">
            <a:extLst>
              <a:ext uri="{FF2B5EF4-FFF2-40B4-BE49-F238E27FC236}">
                <a16:creationId xmlns:a16="http://schemas.microsoft.com/office/drawing/2014/main" id="{B9C475AC-36BF-4AFA-BB5C-675E6A579119}"/>
              </a:ext>
            </a:extLst>
          </p:cNvPr>
          <p:cNvPicPr>
            <a:picLocks noChangeAspect="1"/>
          </p:cNvPicPr>
          <p:nvPr/>
        </p:nvPicPr>
        <p:blipFill>
          <a:blip r:embed="rId3"/>
          <a:stretch>
            <a:fillRect/>
          </a:stretch>
        </p:blipFill>
        <p:spPr>
          <a:xfrm>
            <a:off x="6709063" y="1986934"/>
            <a:ext cx="4877051" cy="3130711"/>
          </a:xfrm>
          <a:prstGeom prst="rect">
            <a:avLst/>
          </a:prstGeom>
        </p:spPr>
      </p:pic>
      <p:sp>
        <p:nvSpPr>
          <p:cNvPr id="6" name="Google Shape;114;p3">
            <a:extLst>
              <a:ext uri="{FF2B5EF4-FFF2-40B4-BE49-F238E27FC236}">
                <a16:creationId xmlns:a16="http://schemas.microsoft.com/office/drawing/2014/main" id="{EE40E232-0359-4D70-9C5C-5BE23B0C63A4}"/>
              </a:ext>
            </a:extLst>
          </p:cNvPr>
          <p:cNvSpPr txBox="1"/>
          <p:nvPr/>
        </p:nvSpPr>
        <p:spPr>
          <a:xfrm>
            <a:off x="333576" y="2920753"/>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Materijalni</a:t>
            </a:r>
          </a:p>
        </p:txBody>
      </p:sp>
      <p:sp>
        <p:nvSpPr>
          <p:cNvPr id="7" name="Google Shape;114;p3">
            <a:extLst>
              <a:ext uri="{FF2B5EF4-FFF2-40B4-BE49-F238E27FC236}">
                <a16:creationId xmlns:a16="http://schemas.microsoft.com/office/drawing/2014/main" id="{0EBD2442-EB7C-458A-8269-238354EF6CAB}"/>
              </a:ext>
            </a:extLst>
          </p:cNvPr>
          <p:cNvSpPr txBox="1"/>
          <p:nvPr/>
        </p:nvSpPr>
        <p:spPr>
          <a:xfrm>
            <a:off x="497961" y="3937247"/>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Nematerijalni (digitalni, zahvalnice)</a:t>
            </a:r>
          </a:p>
        </p:txBody>
      </p:sp>
    </p:spTree>
    <p:extLst>
      <p:ext uri="{BB962C8B-B14F-4D97-AF65-F5344CB8AC3E}">
        <p14:creationId xmlns:p14="http://schemas.microsoft.com/office/powerpoint/2010/main" val="395992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4"/>
          <p:cNvSpPr txBox="1">
            <a:spLocks noGrp="1"/>
          </p:cNvSpPr>
          <p:nvPr>
            <p:ph type="title"/>
          </p:nvPr>
        </p:nvSpPr>
        <p:spPr>
          <a:xfrm>
            <a:off x="1997613" y="322921"/>
            <a:ext cx="945831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A5597F"/>
              </a:buClr>
              <a:buSzPts val="4400"/>
              <a:buFont typeface="Libre Franklin"/>
              <a:buNone/>
            </a:pPr>
            <a:r>
              <a:rPr lang="sr-Latn-RS">
                <a:solidFill>
                  <a:srgbClr val="A5597F"/>
                </a:solidFill>
              </a:rPr>
              <a:t>  </a:t>
            </a:r>
            <a:endParaRPr/>
          </a:p>
        </p:txBody>
      </p:sp>
      <p:pic>
        <p:nvPicPr>
          <p:cNvPr id="131" name="Google Shape;131;p4" descr="A close up of a white background&#10;&#10;Description automatically generated"/>
          <p:cNvPicPr preferRelativeResize="0"/>
          <p:nvPr/>
        </p:nvPicPr>
        <p:blipFill rotWithShape="1">
          <a:blip r:embed="rId3">
            <a:alphaModFix/>
          </a:blip>
          <a:srcRect l="5346" t="26758" r="3562" b="26492"/>
          <a:stretch/>
        </p:blipFill>
        <p:spPr>
          <a:xfrm rot="1239533">
            <a:off x="1722994" y="1967978"/>
            <a:ext cx="9985975" cy="3623085"/>
          </a:xfrm>
          <a:prstGeom prst="rect">
            <a:avLst/>
          </a:prstGeom>
          <a:noFill/>
          <a:ln>
            <a:noFill/>
          </a:ln>
        </p:spPr>
      </p:pic>
      <p:sp>
        <p:nvSpPr>
          <p:cNvPr id="132" name="Google Shape;132;p4"/>
          <p:cNvSpPr txBox="1"/>
          <p:nvPr/>
        </p:nvSpPr>
        <p:spPr>
          <a:xfrm>
            <a:off x="9150275" y="999810"/>
            <a:ext cx="31623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sr-Latn-RS" sz="2400" b="1">
                <a:solidFill>
                  <a:srgbClr val="75161C"/>
                </a:solidFill>
                <a:latin typeface="Arial"/>
                <a:ea typeface="Arial"/>
                <a:cs typeface="Arial"/>
                <a:sym typeface="Arial"/>
              </a:rPr>
              <a:t>Kremasti med sa liofilizovanim voćem</a:t>
            </a:r>
            <a:endParaRPr sz="2400" b="1">
              <a:solidFill>
                <a:srgbClr val="75161C"/>
              </a:solidFill>
              <a:latin typeface="Arial"/>
              <a:ea typeface="Arial"/>
              <a:cs typeface="Arial"/>
              <a:sym typeface="Arial"/>
            </a:endParaRPr>
          </a:p>
        </p:txBody>
      </p:sp>
      <p:grpSp>
        <p:nvGrpSpPr>
          <p:cNvPr id="133" name="Google Shape;133;p4"/>
          <p:cNvGrpSpPr/>
          <p:nvPr/>
        </p:nvGrpSpPr>
        <p:grpSpPr>
          <a:xfrm>
            <a:off x="414338" y="999810"/>
            <a:ext cx="11634267" cy="5234008"/>
            <a:chOff x="414338" y="999810"/>
            <a:chExt cx="11634267" cy="5234008"/>
          </a:xfrm>
        </p:grpSpPr>
        <p:cxnSp>
          <p:nvCxnSpPr>
            <p:cNvPr id="134" name="Google Shape;134;p4"/>
            <p:cNvCxnSpPr/>
            <p:nvPr/>
          </p:nvCxnSpPr>
          <p:spPr>
            <a:xfrm rot="5400000">
              <a:off x="1493045" y="3620771"/>
              <a:ext cx="1885950" cy="1643063"/>
            </a:xfrm>
            <a:prstGeom prst="bentConnector3">
              <a:avLst>
                <a:gd name="adj1" fmla="val 50000"/>
              </a:avLst>
            </a:prstGeom>
            <a:noFill/>
            <a:ln w="22225" cap="rnd" cmpd="sng">
              <a:solidFill>
                <a:schemeClr val="accent1"/>
              </a:solidFill>
              <a:prstDash val="dash"/>
              <a:bevel/>
              <a:headEnd type="oval" w="med" len="med"/>
              <a:tailEnd type="stealth" w="lg" len="lg"/>
            </a:ln>
          </p:spPr>
        </p:cxnSp>
        <p:cxnSp>
          <p:nvCxnSpPr>
            <p:cNvPr id="135" name="Google Shape;135;p4"/>
            <p:cNvCxnSpPr/>
            <p:nvPr/>
          </p:nvCxnSpPr>
          <p:spPr>
            <a:xfrm rot="5400000">
              <a:off x="5414962" y="4714876"/>
              <a:ext cx="1285875" cy="800100"/>
            </a:xfrm>
            <a:prstGeom prst="bentConnector3">
              <a:avLst>
                <a:gd name="adj1" fmla="val 50001"/>
              </a:avLst>
            </a:prstGeom>
            <a:noFill/>
            <a:ln w="22225" cap="sq" cmpd="sng">
              <a:solidFill>
                <a:schemeClr val="accent1"/>
              </a:solidFill>
              <a:prstDash val="dash"/>
              <a:miter lim="800000"/>
              <a:headEnd type="oval" w="med" len="med"/>
              <a:tailEnd type="stealth" w="lg" len="lg"/>
            </a:ln>
          </p:spPr>
        </p:cxnSp>
        <p:cxnSp>
          <p:nvCxnSpPr>
            <p:cNvPr id="136" name="Google Shape;136;p4"/>
            <p:cNvCxnSpPr/>
            <p:nvPr/>
          </p:nvCxnSpPr>
          <p:spPr>
            <a:xfrm rot="-5400000">
              <a:off x="9363242" y="2995449"/>
              <a:ext cx="2161845" cy="685797"/>
            </a:xfrm>
            <a:prstGeom prst="bentConnector3">
              <a:avLst>
                <a:gd name="adj1" fmla="val 50001"/>
              </a:avLst>
            </a:prstGeom>
            <a:noFill/>
            <a:ln w="22225" cap="sq" cmpd="sng">
              <a:solidFill>
                <a:schemeClr val="accent1"/>
              </a:solidFill>
              <a:prstDash val="dash"/>
              <a:bevel/>
              <a:headEnd type="oval" w="med" len="med"/>
              <a:tailEnd type="stealth" w="lg" len="lg"/>
            </a:ln>
          </p:spPr>
        </p:cxnSp>
        <p:sp>
          <p:nvSpPr>
            <p:cNvPr id="137" name="Google Shape;137;p4"/>
            <p:cNvSpPr txBox="1"/>
            <p:nvPr/>
          </p:nvSpPr>
          <p:spPr>
            <a:xfrm>
              <a:off x="478632" y="5398456"/>
              <a:ext cx="27789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r-Latn-RS" sz="2400" b="1">
                  <a:solidFill>
                    <a:srgbClr val="75161C"/>
                  </a:solidFill>
                  <a:latin typeface="Arial"/>
                  <a:ea typeface="Arial"/>
                  <a:cs typeface="Arial"/>
                  <a:sym typeface="Arial"/>
                </a:rPr>
                <a:t>Poklon igračka</a:t>
              </a:r>
              <a:endParaRPr sz="2400" b="1">
                <a:solidFill>
                  <a:srgbClr val="75161C"/>
                </a:solidFill>
                <a:latin typeface="Arial"/>
                <a:ea typeface="Arial"/>
                <a:cs typeface="Arial"/>
                <a:sym typeface="Arial"/>
              </a:endParaRPr>
            </a:p>
          </p:txBody>
        </p:sp>
        <p:sp>
          <p:nvSpPr>
            <p:cNvPr id="138" name="Google Shape;138;p4"/>
            <p:cNvSpPr txBox="1"/>
            <p:nvPr/>
          </p:nvSpPr>
          <p:spPr>
            <a:xfrm>
              <a:off x="4300538" y="5772153"/>
              <a:ext cx="291465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r-Latn-RS" sz="2400" b="1">
                  <a:solidFill>
                    <a:srgbClr val="75161C"/>
                  </a:solidFill>
                  <a:latin typeface="Arial"/>
                  <a:ea typeface="Arial"/>
                  <a:cs typeface="Arial"/>
                  <a:sym typeface="Arial"/>
                </a:rPr>
                <a:t>Integralne grisine</a:t>
              </a:r>
              <a:endParaRPr sz="2400" b="1">
                <a:solidFill>
                  <a:srgbClr val="75161C"/>
                </a:solidFill>
                <a:latin typeface="Arial"/>
                <a:ea typeface="Arial"/>
                <a:cs typeface="Arial"/>
                <a:sym typeface="Arial"/>
              </a:endParaRPr>
            </a:p>
          </p:txBody>
        </p:sp>
        <p:sp>
          <p:nvSpPr>
            <p:cNvPr id="139" name="Google Shape;139;p4"/>
            <p:cNvSpPr/>
            <p:nvPr/>
          </p:nvSpPr>
          <p:spPr>
            <a:xfrm>
              <a:off x="414338" y="5385278"/>
              <a:ext cx="2528887" cy="461665"/>
            </a:xfrm>
            <a:prstGeom prst="rect">
              <a:avLst/>
            </a:prstGeom>
            <a:noFill/>
            <a:ln w="12700" cap="flat" cmpd="sng">
              <a:solidFill>
                <a:srgbClr val="BFBC2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40" name="Google Shape;140;p4"/>
            <p:cNvSpPr/>
            <p:nvPr/>
          </p:nvSpPr>
          <p:spPr>
            <a:xfrm>
              <a:off x="4183856" y="5772153"/>
              <a:ext cx="3031331" cy="461665"/>
            </a:xfrm>
            <a:prstGeom prst="rect">
              <a:avLst/>
            </a:prstGeom>
            <a:noFill/>
            <a:ln w="12700" cap="flat" cmpd="sng">
              <a:solidFill>
                <a:srgbClr val="BFB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sp>
          <p:nvSpPr>
            <p:cNvPr id="141" name="Google Shape;141;p4"/>
            <p:cNvSpPr/>
            <p:nvPr/>
          </p:nvSpPr>
          <p:spPr>
            <a:xfrm>
              <a:off x="9315450" y="999810"/>
              <a:ext cx="2733155" cy="1200329"/>
            </a:xfrm>
            <a:prstGeom prst="rect">
              <a:avLst/>
            </a:prstGeom>
            <a:noFill/>
            <a:ln w="12700" cap="flat" cmpd="sng">
              <a:solidFill>
                <a:srgbClr val="BFBC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84342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Primeri dobre prakse - SUPERBAKE</a:t>
            </a:r>
            <a:endParaRPr b="1" dirty="0">
              <a:solidFill>
                <a:srgbClr val="7B191F"/>
              </a:solidFill>
              <a:latin typeface="Arial"/>
              <a:ea typeface="Arial"/>
              <a:cs typeface="Arial"/>
              <a:sym typeface="Arial"/>
            </a:endParaRPr>
          </a:p>
        </p:txBody>
      </p:sp>
      <p:sp>
        <p:nvSpPr>
          <p:cNvPr id="9" name="Google Shape;114;p3">
            <a:extLst>
              <a:ext uri="{FF2B5EF4-FFF2-40B4-BE49-F238E27FC236}">
                <a16:creationId xmlns:a16="http://schemas.microsoft.com/office/drawing/2014/main" id="{8B3E042F-6557-4183-9B15-BBC8F4241A96}"/>
              </a:ext>
            </a:extLst>
          </p:cNvPr>
          <p:cNvSpPr txBox="1"/>
          <p:nvPr/>
        </p:nvSpPr>
        <p:spPr>
          <a:xfrm>
            <a:off x="858749" y="1675866"/>
            <a:ext cx="10896078" cy="400069"/>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sr-Latn-RS" sz="2000" b="1" dirty="0">
                <a:solidFill>
                  <a:srgbClr val="75161C"/>
                </a:solidFill>
              </a:rPr>
              <a:t>https://www.indiegogo.com/projects/super-bake-cake-shop-by-senior-ladies#/</a:t>
            </a:r>
          </a:p>
        </p:txBody>
      </p:sp>
      <p:pic>
        <p:nvPicPr>
          <p:cNvPr id="10" name="Picture 9" descr="A group of people sitting at a table with food&#10;&#10;Description automatically generated with low confidence">
            <a:extLst>
              <a:ext uri="{FF2B5EF4-FFF2-40B4-BE49-F238E27FC236}">
                <a16:creationId xmlns:a16="http://schemas.microsoft.com/office/drawing/2014/main" id="{9DAE0EF7-2BCA-4E2F-9439-5CBC46362A42}"/>
              </a:ext>
            </a:extLst>
          </p:cNvPr>
          <p:cNvPicPr>
            <a:picLocks noChangeAspect="1"/>
          </p:cNvPicPr>
          <p:nvPr/>
        </p:nvPicPr>
        <p:blipFill>
          <a:blip r:embed="rId3"/>
          <a:stretch>
            <a:fillRect/>
          </a:stretch>
        </p:blipFill>
        <p:spPr>
          <a:xfrm>
            <a:off x="842859" y="2252540"/>
            <a:ext cx="10911968" cy="4363625"/>
          </a:xfrm>
          <a:prstGeom prst="rect">
            <a:avLst/>
          </a:prstGeom>
        </p:spPr>
      </p:pic>
    </p:spTree>
    <p:extLst>
      <p:ext uri="{BB962C8B-B14F-4D97-AF65-F5344CB8AC3E}">
        <p14:creationId xmlns:p14="http://schemas.microsoft.com/office/powerpoint/2010/main" val="1448209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843421"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Primeri dobre prakse – BEEZ&amp;TOYS</a:t>
            </a:r>
            <a:endParaRPr b="1" dirty="0">
              <a:solidFill>
                <a:srgbClr val="7B191F"/>
              </a:solidFill>
              <a:latin typeface="Arial"/>
              <a:ea typeface="Arial"/>
              <a:cs typeface="Arial"/>
              <a:sym typeface="Arial"/>
            </a:endParaRPr>
          </a:p>
        </p:txBody>
      </p:sp>
      <p:sp>
        <p:nvSpPr>
          <p:cNvPr id="9" name="Google Shape;114;p3">
            <a:extLst>
              <a:ext uri="{FF2B5EF4-FFF2-40B4-BE49-F238E27FC236}">
                <a16:creationId xmlns:a16="http://schemas.microsoft.com/office/drawing/2014/main" id="{8B3E042F-6557-4183-9B15-BBC8F4241A96}"/>
              </a:ext>
            </a:extLst>
          </p:cNvPr>
          <p:cNvSpPr txBox="1"/>
          <p:nvPr/>
        </p:nvSpPr>
        <p:spPr>
          <a:xfrm>
            <a:off x="647961" y="1690688"/>
            <a:ext cx="10896078" cy="400069"/>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sr-Latn-RS" sz="2000" b="1" dirty="0">
                <a:solidFill>
                  <a:srgbClr val="75161C"/>
                </a:solidFill>
              </a:rPr>
              <a:t>https://www.indiegogo.com/projects/beez-toys-plush-toy#/</a:t>
            </a:r>
          </a:p>
        </p:txBody>
      </p:sp>
      <p:pic>
        <p:nvPicPr>
          <p:cNvPr id="4" name="Picture 3" descr="Graphical user interface, application&#10;&#10;Description automatically generated">
            <a:extLst>
              <a:ext uri="{FF2B5EF4-FFF2-40B4-BE49-F238E27FC236}">
                <a16:creationId xmlns:a16="http://schemas.microsoft.com/office/drawing/2014/main" id="{44B9304D-EAEE-415B-8EC3-F7AAA344715A}"/>
              </a:ext>
            </a:extLst>
          </p:cNvPr>
          <p:cNvPicPr>
            <a:picLocks noChangeAspect="1"/>
          </p:cNvPicPr>
          <p:nvPr/>
        </p:nvPicPr>
        <p:blipFill>
          <a:blip r:embed="rId3"/>
          <a:stretch>
            <a:fillRect/>
          </a:stretch>
        </p:blipFill>
        <p:spPr>
          <a:xfrm>
            <a:off x="993068" y="2203772"/>
            <a:ext cx="10550971" cy="4417528"/>
          </a:xfrm>
          <a:prstGeom prst="rect">
            <a:avLst/>
          </a:prstGeom>
        </p:spPr>
      </p:pic>
    </p:spTree>
    <p:extLst>
      <p:ext uri="{BB962C8B-B14F-4D97-AF65-F5344CB8AC3E}">
        <p14:creationId xmlns:p14="http://schemas.microsoft.com/office/powerpoint/2010/main" val="3876517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10018082"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Primeri dobre prakse  KAFE BAR 16</a:t>
            </a:r>
            <a:endParaRPr b="1" dirty="0">
              <a:solidFill>
                <a:srgbClr val="7B191F"/>
              </a:solidFill>
              <a:latin typeface="Arial"/>
              <a:ea typeface="Arial"/>
              <a:cs typeface="Arial"/>
              <a:sym typeface="Arial"/>
            </a:endParaRPr>
          </a:p>
        </p:txBody>
      </p:sp>
      <p:sp>
        <p:nvSpPr>
          <p:cNvPr id="9" name="Google Shape;114;p3">
            <a:extLst>
              <a:ext uri="{FF2B5EF4-FFF2-40B4-BE49-F238E27FC236}">
                <a16:creationId xmlns:a16="http://schemas.microsoft.com/office/drawing/2014/main" id="{8B3E042F-6557-4183-9B15-BBC8F4241A96}"/>
              </a:ext>
            </a:extLst>
          </p:cNvPr>
          <p:cNvSpPr txBox="1"/>
          <p:nvPr/>
        </p:nvSpPr>
        <p:spPr>
          <a:xfrm>
            <a:off x="647961" y="1551496"/>
            <a:ext cx="10896078" cy="400069"/>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sr-Latn-RS" sz="2000" b="1" dirty="0">
                <a:solidFill>
                  <a:srgbClr val="75161C"/>
                </a:solidFill>
              </a:rPr>
              <a:t>https://www.donacije.rs/projekat/podrzi-16/</a:t>
            </a:r>
          </a:p>
        </p:txBody>
      </p:sp>
      <p:pic>
        <p:nvPicPr>
          <p:cNvPr id="3" name="Picture 2" descr="Graphical user interface, text, application&#10;&#10;Description automatically generated">
            <a:extLst>
              <a:ext uri="{FF2B5EF4-FFF2-40B4-BE49-F238E27FC236}">
                <a16:creationId xmlns:a16="http://schemas.microsoft.com/office/drawing/2014/main" id="{D103B5F4-1168-485F-A64F-CD257A67E282}"/>
              </a:ext>
            </a:extLst>
          </p:cNvPr>
          <p:cNvPicPr>
            <a:picLocks noChangeAspect="1"/>
          </p:cNvPicPr>
          <p:nvPr/>
        </p:nvPicPr>
        <p:blipFill>
          <a:blip r:embed="rId3"/>
          <a:stretch>
            <a:fillRect/>
          </a:stretch>
        </p:blipFill>
        <p:spPr>
          <a:xfrm>
            <a:off x="1602767" y="2068606"/>
            <a:ext cx="9420893" cy="4523869"/>
          </a:xfrm>
          <a:prstGeom prst="rect">
            <a:avLst/>
          </a:prstGeom>
        </p:spPr>
      </p:pic>
    </p:spTree>
    <p:extLst>
      <p:ext uri="{BB962C8B-B14F-4D97-AF65-F5344CB8AC3E}">
        <p14:creationId xmlns:p14="http://schemas.microsoft.com/office/powerpoint/2010/main" val="4083305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Primeri dobre prakse  </a:t>
            </a:r>
            <a:br>
              <a:rPr lang="sr-Latn-RS" b="1" dirty="0">
                <a:solidFill>
                  <a:srgbClr val="7B191F"/>
                </a:solidFill>
                <a:latin typeface="Arial"/>
                <a:ea typeface="Arial"/>
                <a:cs typeface="Arial"/>
                <a:sym typeface="Arial"/>
              </a:rPr>
            </a:br>
            <a:r>
              <a:rPr lang="sr-Latn-RS" b="1" dirty="0">
                <a:solidFill>
                  <a:srgbClr val="7B191F"/>
                </a:solidFill>
                <a:latin typeface="Arial"/>
                <a:ea typeface="Arial"/>
                <a:cs typeface="Arial"/>
                <a:sym typeface="Arial"/>
              </a:rPr>
              <a:t>KOMSHE – grafička novela o NT</a:t>
            </a:r>
            <a:endParaRPr b="1" dirty="0">
              <a:solidFill>
                <a:srgbClr val="7B191F"/>
              </a:solidFill>
              <a:latin typeface="Arial"/>
              <a:ea typeface="Arial"/>
              <a:cs typeface="Arial"/>
              <a:sym typeface="Arial"/>
            </a:endParaRPr>
          </a:p>
        </p:txBody>
      </p:sp>
      <p:sp>
        <p:nvSpPr>
          <p:cNvPr id="9" name="Google Shape;114;p3">
            <a:extLst>
              <a:ext uri="{FF2B5EF4-FFF2-40B4-BE49-F238E27FC236}">
                <a16:creationId xmlns:a16="http://schemas.microsoft.com/office/drawing/2014/main" id="{8B3E042F-6557-4183-9B15-BBC8F4241A96}"/>
              </a:ext>
            </a:extLst>
          </p:cNvPr>
          <p:cNvSpPr txBox="1"/>
          <p:nvPr/>
        </p:nvSpPr>
        <p:spPr>
          <a:xfrm>
            <a:off x="647961" y="1812375"/>
            <a:ext cx="10896078" cy="338514"/>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sr-Latn-RS" sz="1600" b="1" dirty="0">
                <a:solidFill>
                  <a:srgbClr val="75161C"/>
                </a:solidFill>
              </a:rPr>
              <a:t>https://www.kickstarter.com/projects/komshepublishing/tesla-the-man-who-defined-the-future/rewards</a:t>
            </a:r>
          </a:p>
        </p:txBody>
      </p:sp>
      <p:pic>
        <p:nvPicPr>
          <p:cNvPr id="4" name="Picture 3" descr="Graphical user interface, application&#10;&#10;Description automatically generated">
            <a:extLst>
              <a:ext uri="{FF2B5EF4-FFF2-40B4-BE49-F238E27FC236}">
                <a16:creationId xmlns:a16="http://schemas.microsoft.com/office/drawing/2014/main" id="{78BE8DC1-096C-4E8B-B622-A23F106C803F}"/>
              </a:ext>
            </a:extLst>
          </p:cNvPr>
          <p:cNvPicPr>
            <a:picLocks noChangeAspect="1"/>
          </p:cNvPicPr>
          <p:nvPr/>
        </p:nvPicPr>
        <p:blipFill>
          <a:blip r:embed="rId3"/>
          <a:stretch>
            <a:fillRect/>
          </a:stretch>
        </p:blipFill>
        <p:spPr>
          <a:xfrm>
            <a:off x="1028395" y="2386657"/>
            <a:ext cx="10135210" cy="4227733"/>
          </a:xfrm>
          <a:prstGeom prst="rect">
            <a:avLst/>
          </a:prstGeom>
        </p:spPr>
      </p:pic>
    </p:spTree>
    <p:extLst>
      <p:ext uri="{BB962C8B-B14F-4D97-AF65-F5344CB8AC3E}">
        <p14:creationId xmlns:p14="http://schemas.microsoft.com/office/powerpoint/2010/main" val="1753304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1890444" y="365125"/>
            <a:ext cx="10301555"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7B191F"/>
              </a:buClr>
              <a:buSzPts val="4400"/>
              <a:buFont typeface="Arial"/>
              <a:buNone/>
            </a:pPr>
            <a:r>
              <a:rPr lang="sr-Latn-RS" sz="4200" b="1" dirty="0">
                <a:solidFill>
                  <a:srgbClr val="7B191F"/>
                </a:solidFill>
                <a:latin typeface="Arial"/>
                <a:ea typeface="Arial"/>
                <a:cs typeface="Arial"/>
                <a:sym typeface="Arial"/>
              </a:rPr>
              <a:t>Primeri dobre prakse  OŠ Vaso Čarapić</a:t>
            </a:r>
            <a:endParaRPr sz="4200" b="1" dirty="0">
              <a:solidFill>
                <a:srgbClr val="7B191F"/>
              </a:solidFill>
              <a:latin typeface="Arial"/>
              <a:ea typeface="Arial"/>
              <a:cs typeface="Arial"/>
              <a:sym typeface="Arial"/>
            </a:endParaRPr>
          </a:p>
        </p:txBody>
      </p:sp>
      <p:sp>
        <p:nvSpPr>
          <p:cNvPr id="9" name="Google Shape;114;p3">
            <a:extLst>
              <a:ext uri="{FF2B5EF4-FFF2-40B4-BE49-F238E27FC236}">
                <a16:creationId xmlns:a16="http://schemas.microsoft.com/office/drawing/2014/main" id="{8B3E042F-6557-4183-9B15-BBC8F4241A96}"/>
              </a:ext>
            </a:extLst>
          </p:cNvPr>
          <p:cNvSpPr txBox="1"/>
          <p:nvPr/>
        </p:nvSpPr>
        <p:spPr>
          <a:xfrm>
            <a:off x="904815" y="1490653"/>
            <a:ext cx="10896078" cy="400069"/>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sr-Latn-RS" sz="2000" b="1" dirty="0">
                <a:solidFill>
                  <a:srgbClr val="75161C"/>
                </a:solidFill>
              </a:rPr>
              <a:t>https://donacije.rs/projekat/za-ucionicu-iz-snova/</a:t>
            </a:r>
          </a:p>
        </p:txBody>
      </p:sp>
      <p:pic>
        <p:nvPicPr>
          <p:cNvPr id="3" name="Picture 2" descr="A picture containing text, indoor, screenshot&#10;&#10;Description automatically generated">
            <a:extLst>
              <a:ext uri="{FF2B5EF4-FFF2-40B4-BE49-F238E27FC236}">
                <a16:creationId xmlns:a16="http://schemas.microsoft.com/office/drawing/2014/main" id="{0F45056E-95CB-4DE4-94B3-E1C7C7126449}"/>
              </a:ext>
            </a:extLst>
          </p:cNvPr>
          <p:cNvPicPr>
            <a:picLocks noChangeAspect="1"/>
          </p:cNvPicPr>
          <p:nvPr/>
        </p:nvPicPr>
        <p:blipFill>
          <a:blip r:embed="rId3"/>
          <a:stretch>
            <a:fillRect/>
          </a:stretch>
        </p:blipFill>
        <p:spPr>
          <a:xfrm>
            <a:off x="760977" y="2066038"/>
            <a:ext cx="10896078" cy="4580898"/>
          </a:xfrm>
          <a:prstGeom prst="rect">
            <a:avLst/>
          </a:prstGeom>
        </p:spPr>
      </p:pic>
    </p:spTree>
    <p:extLst>
      <p:ext uri="{BB962C8B-B14F-4D97-AF65-F5344CB8AC3E}">
        <p14:creationId xmlns:p14="http://schemas.microsoft.com/office/powerpoint/2010/main" val="644711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2" name="Google Shape;352;p14"/>
          <p:cNvSpPr/>
          <p:nvPr/>
        </p:nvSpPr>
        <p:spPr>
          <a:xfrm>
            <a:off x="16033" y="-5016"/>
            <a:ext cx="12192000" cy="6858000"/>
          </a:xfrm>
          <a:prstGeom prst="rect">
            <a:avLst/>
          </a:prstGeom>
          <a:solidFill>
            <a:srgbClr val="DBC3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Libre Franklin"/>
              <a:ea typeface="Libre Franklin"/>
              <a:cs typeface="Libre Franklin"/>
              <a:sym typeface="Libre Franklin"/>
            </a:endParaRPr>
          </a:p>
        </p:txBody>
      </p:sp>
      <p:grpSp>
        <p:nvGrpSpPr>
          <p:cNvPr id="353" name="Google Shape;353;p14"/>
          <p:cNvGrpSpPr/>
          <p:nvPr/>
        </p:nvGrpSpPr>
        <p:grpSpPr>
          <a:xfrm>
            <a:off x="-48100" y="5016"/>
            <a:ext cx="12224067" cy="6852984"/>
            <a:chOff x="0" y="-84765"/>
            <a:chExt cx="12224067" cy="6852984"/>
          </a:xfrm>
        </p:grpSpPr>
        <p:pic>
          <p:nvPicPr>
            <p:cNvPr id="354" name="Google Shape;354;p14"/>
            <p:cNvPicPr preferRelativeResize="0"/>
            <p:nvPr/>
          </p:nvPicPr>
          <p:blipFill rotWithShape="1">
            <a:blip r:embed="rId3">
              <a:alphaModFix/>
            </a:blip>
            <a:srcRect t="11684" r="1" b="16592"/>
            <a:stretch/>
          </p:blipFill>
          <p:spPr>
            <a:xfrm>
              <a:off x="5822420" y="-84765"/>
              <a:ext cx="6401647" cy="6852984"/>
            </a:xfrm>
            <a:custGeom>
              <a:avLst/>
              <a:gdLst/>
              <a:ahLst/>
              <a:cxnLst/>
              <a:rect l="l" t="t" r="r" b="b"/>
              <a:pathLst>
                <a:path w="6401647" h="6852994" extrusionOk="0">
                  <a:moveTo>
                    <a:pt x="354282" y="0"/>
                  </a:moveTo>
                  <a:lnTo>
                    <a:pt x="6401647" y="0"/>
                  </a:lnTo>
                  <a:lnTo>
                    <a:pt x="6401647" y="6852994"/>
                  </a:lnTo>
                  <a:lnTo>
                    <a:pt x="0" y="6852994"/>
                  </a:lnTo>
                  <a:lnTo>
                    <a:pt x="0" y="6852993"/>
                  </a:lnTo>
                  <a:lnTo>
                    <a:pt x="3528116" y="6852993"/>
                  </a:lnTo>
                  <a:close/>
                </a:path>
              </a:pathLst>
            </a:custGeom>
            <a:noFill/>
            <a:ln>
              <a:noFill/>
            </a:ln>
          </p:spPr>
        </p:pic>
        <p:pic>
          <p:nvPicPr>
            <p:cNvPr id="355" name="Google Shape;355;p14"/>
            <p:cNvPicPr preferRelativeResize="0"/>
            <p:nvPr/>
          </p:nvPicPr>
          <p:blipFill rotWithShape="1">
            <a:blip r:embed="rId4">
              <a:alphaModFix/>
            </a:blip>
            <a:srcRect/>
            <a:stretch/>
          </p:blipFill>
          <p:spPr>
            <a:xfrm>
              <a:off x="256854" y="-5016"/>
              <a:ext cx="1700931" cy="1420491"/>
            </a:xfrm>
            <a:prstGeom prst="rect">
              <a:avLst/>
            </a:prstGeom>
            <a:noFill/>
            <a:ln>
              <a:noFill/>
            </a:ln>
          </p:spPr>
        </p:pic>
        <p:sp>
          <p:nvSpPr>
            <p:cNvPr id="356" name="Google Shape;356;p14"/>
            <p:cNvSpPr txBox="1"/>
            <p:nvPr/>
          </p:nvSpPr>
          <p:spPr>
            <a:xfrm>
              <a:off x="0" y="1420491"/>
              <a:ext cx="6946465"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dirty="0"/>
            </a:p>
          </p:txBody>
        </p:sp>
        <p:pic>
          <p:nvPicPr>
            <p:cNvPr id="357" name="Google Shape;357;p14"/>
            <p:cNvPicPr preferRelativeResize="0"/>
            <p:nvPr/>
          </p:nvPicPr>
          <p:blipFill rotWithShape="1">
            <a:blip r:embed="rId5">
              <a:alphaModFix/>
            </a:blip>
            <a:srcRect/>
            <a:stretch/>
          </p:blipFill>
          <p:spPr>
            <a:xfrm>
              <a:off x="1866626" y="1890111"/>
              <a:ext cx="3480428" cy="2396899"/>
            </a:xfrm>
            <a:prstGeom prst="rect">
              <a:avLst/>
            </a:prstGeom>
            <a:noFill/>
            <a:ln>
              <a:noFill/>
            </a:ln>
          </p:spPr>
        </p:pic>
        <p:sp>
          <p:nvSpPr>
            <p:cNvPr id="358" name="Google Shape;358;p14"/>
            <p:cNvSpPr txBox="1"/>
            <p:nvPr/>
          </p:nvSpPr>
          <p:spPr>
            <a:xfrm>
              <a:off x="2304203" y="3729208"/>
              <a:ext cx="330041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600" b="1" dirty="0">
                <a:solidFill>
                  <a:srgbClr val="75161C"/>
                </a:solidFill>
                <a:latin typeface="Arial"/>
                <a:ea typeface="Arial"/>
                <a:cs typeface="Arial"/>
                <a:sym typeface="Arial"/>
              </a:endParaRPr>
            </a:p>
          </p:txBody>
        </p:sp>
        <p:sp>
          <p:nvSpPr>
            <p:cNvPr id="361" name="Google Shape;361;p14"/>
            <p:cNvSpPr txBox="1"/>
            <p:nvPr/>
          </p:nvSpPr>
          <p:spPr>
            <a:xfrm>
              <a:off x="484928" y="6096707"/>
              <a:ext cx="847248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sr-Latn-RS" sz="1800">
                  <a:solidFill>
                    <a:schemeClr val="dk1"/>
                  </a:solidFill>
                  <a:latin typeface="Libre Franklin"/>
                  <a:ea typeface="Libre Franklin"/>
                  <a:cs typeface="Libre Franklin"/>
                  <a:sym typeface="Libre Franklin"/>
                </a:rPr>
                <a:t>      </a:t>
              </a:r>
              <a:r>
                <a:rPr lang="sr-Latn-RS" sz="1800">
                  <a:solidFill>
                    <a:srgbClr val="75161C"/>
                  </a:solidFill>
                  <a:latin typeface="Libre Franklin"/>
                  <a:ea typeface="Libre Franklin"/>
                  <a:cs typeface="Libre Franklin"/>
                  <a:sym typeface="Libre Franklin"/>
                </a:rPr>
                <a:t> </a:t>
              </a:r>
              <a:r>
                <a:rPr lang="sr-Latn-RS" sz="1800" u="sng">
                  <a:solidFill>
                    <a:srgbClr val="75161C"/>
                  </a:solidFill>
                  <a:latin typeface="Libre Franklin"/>
                  <a:ea typeface="Libre Franklin"/>
                  <a:cs typeface="Libre Franklin"/>
                  <a:sym typeface="Libre Franklin"/>
                  <a:hlinkClick r:id="rId6">
                    <a:extLst>
                      <a:ext uri="{A12FA001-AC4F-418D-AE19-62706E023703}">
                        <ahyp:hlinkClr xmlns:ahyp="http://schemas.microsoft.com/office/drawing/2018/hyperlinkcolor" val="tx"/>
                      </a:ext>
                    </a:extLst>
                  </a:hlinkClick>
                </a:rPr>
                <a:t>www.beesylife.rs</a:t>
              </a:r>
              <a:r>
                <a:rPr lang="sr-Latn-RS" sz="1800">
                  <a:solidFill>
                    <a:srgbClr val="75161C"/>
                  </a:solidFill>
                  <a:latin typeface="Libre Franklin"/>
                  <a:ea typeface="Libre Franklin"/>
                  <a:cs typeface="Libre Franklin"/>
                  <a:sym typeface="Libre Franklin"/>
                </a:rPr>
                <a:t>            </a:t>
              </a:r>
              <a:r>
                <a:rPr lang="sr-Latn-RS" sz="1800" u="sng">
                  <a:solidFill>
                    <a:srgbClr val="75161C"/>
                  </a:solidFill>
                  <a:latin typeface="Libre Franklin"/>
                  <a:ea typeface="Libre Franklin"/>
                  <a:cs typeface="Libre Franklin"/>
                  <a:sym typeface="Libre Franklin"/>
                  <a:hlinkClick r:id="rId7">
                    <a:extLst>
                      <a:ext uri="{A12FA001-AC4F-418D-AE19-62706E023703}">
                        <ahyp:hlinkClr xmlns:ahyp="http://schemas.microsoft.com/office/drawing/2018/hyperlinkcolor" val="tx"/>
                      </a:ext>
                    </a:extLst>
                  </a:hlinkClick>
                </a:rPr>
                <a:t>info@beesylife.rs</a:t>
              </a:r>
              <a:r>
                <a:rPr lang="sr-Latn-RS" sz="1800">
                  <a:solidFill>
                    <a:srgbClr val="75161C"/>
                  </a:solidFill>
                  <a:latin typeface="Libre Franklin"/>
                  <a:ea typeface="Libre Franklin"/>
                  <a:cs typeface="Libre Franklin"/>
                  <a:sym typeface="Libre Franklin"/>
                </a:rPr>
                <a:t>           +381 (0) 63 116 0 329</a:t>
              </a:r>
              <a:endParaRPr/>
            </a:p>
          </p:txBody>
        </p:sp>
      </p:grpSp>
      <p:pic>
        <p:nvPicPr>
          <p:cNvPr id="362" name="Google Shape;362;p14"/>
          <p:cNvPicPr preferRelativeResize="0"/>
          <p:nvPr/>
        </p:nvPicPr>
        <p:blipFill rotWithShape="1">
          <a:blip r:embed="rId8">
            <a:alphaModFix/>
          </a:blip>
          <a:srcRect/>
          <a:stretch/>
        </p:blipFill>
        <p:spPr>
          <a:xfrm>
            <a:off x="484928" y="6142534"/>
            <a:ext cx="457240" cy="457240"/>
          </a:xfrm>
          <a:prstGeom prst="rect">
            <a:avLst/>
          </a:prstGeom>
          <a:noFill/>
          <a:ln>
            <a:noFill/>
          </a:ln>
        </p:spPr>
      </p:pic>
      <p:pic>
        <p:nvPicPr>
          <p:cNvPr id="363" name="Google Shape;363;p14"/>
          <p:cNvPicPr preferRelativeResize="0"/>
          <p:nvPr/>
        </p:nvPicPr>
        <p:blipFill rotWithShape="1">
          <a:blip r:embed="rId9">
            <a:alphaModFix/>
          </a:blip>
          <a:srcRect/>
          <a:stretch/>
        </p:blipFill>
        <p:spPr>
          <a:xfrm>
            <a:off x="2827097" y="6142534"/>
            <a:ext cx="365792" cy="365792"/>
          </a:xfrm>
          <a:prstGeom prst="rect">
            <a:avLst/>
          </a:prstGeom>
          <a:noFill/>
          <a:ln>
            <a:noFill/>
          </a:ln>
        </p:spPr>
      </p:pic>
      <p:pic>
        <p:nvPicPr>
          <p:cNvPr id="364" name="Google Shape;364;p14"/>
          <p:cNvPicPr preferRelativeResize="0"/>
          <p:nvPr/>
        </p:nvPicPr>
        <p:blipFill rotWithShape="1">
          <a:blip r:embed="rId10">
            <a:alphaModFix/>
          </a:blip>
          <a:srcRect/>
          <a:stretch/>
        </p:blipFill>
        <p:spPr>
          <a:xfrm>
            <a:off x="5091672" y="6103428"/>
            <a:ext cx="414564" cy="408467"/>
          </a:xfrm>
          <a:prstGeom prst="rect">
            <a:avLst/>
          </a:prstGeom>
          <a:noFill/>
          <a:ln>
            <a:noFill/>
          </a:ln>
        </p:spPr>
      </p:pic>
      <p:sp>
        <p:nvSpPr>
          <p:cNvPr id="15" name="Google Shape;114;p3">
            <a:extLst>
              <a:ext uri="{FF2B5EF4-FFF2-40B4-BE49-F238E27FC236}">
                <a16:creationId xmlns:a16="http://schemas.microsoft.com/office/drawing/2014/main" id="{FC1F5920-B40A-4488-9413-AC24A2777977}"/>
              </a:ext>
            </a:extLst>
          </p:cNvPr>
          <p:cNvSpPr txBox="1"/>
          <p:nvPr/>
        </p:nvSpPr>
        <p:spPr>
          <a:xfrm>
            <a:off x="-1066717" y="5764442"/>
            <a:ext cx="5208998" cy="400069"/>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pPr>
            <a:r>
              <a:rPr lang="sr-Latn-RS" sz="2000" b="1" dirty="0">
                <a:solidFill>
                  <a:srgbClr val="75161C"/>
                </a:solidFill>
              </a:rPr>
              <a:t>Daliborka Dunjić</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46" name="Google Shape;146;p5"/>
          <p:cNvGrpSpPr/>
          <p:nvPr/>
        </p:nvGrpSpPr>
        <p:grpSpPr>
          <a:xfrm>
            <a:off x="1" y="0"/>
            <a:ext cx="12191999" cy="6858000"/>
            <a:chOff x="1" y="0"/>
            <a:chExt cx="12191999" cy="6858000"/>
          </a:xfrm>
        </p:grpSpPr>
        <p:pic>
          <p:nvPicPr>
            <p:cNvPr id="147" name="Google Shape;147;p5" descr="A person wearing a white shirt&#10;&#10;Description automatically generated"/>
            <p:cNvPicPr preferRelativeResize="0"/>
            <p:nvPr/>
          </p:nvPicPr>
          <p:blipFill rotWithShape="1">
            <a:blip r:embed="rId3">
              <a:alphaModFix/>
            </a:blip>
            <a:srcRect/>
            <a:stretch/>
          </p:blipFill>
          <p:spPr>
            <a:xfrm>
              <a:off x="7048500" y="0"/>
              <a:ext cx="5143500" cy="6858000"/>
            </a:xfrm>
            <a:prstGeom prst="rect">
              <a:avLst/>
            </a:prstGeom>
            <a:noFill/>
            <a:ln>
              <a:noFill/>
            </a:ln>
          </p:spPr>
        </p:pic>
        <p:pic>
          <p:nvPicPr>
            <p:cNvPr id="148" name="Google Shape;148;p5" descr="A picture containing person, little, small, young&#10;&#10;Description automatically generated"/>
            <p:cNvPicPr preferRelativeResize="0"/>
            <p:nvPr/>
          </p:nvPicPr>
          <p:blipFill rotWithShape="1">
            <a:blip r:embed="rId4">
              <a:alphaModFix/>
            </a:blip>
            <a:srcRect/>
            <a:stretch/>
          </p:blipFill>
          <p:spPr>
            <a:xfrm>
              <a:off x="1" y="0"/>
              <a:ext cx="5143500" cy="6858000"/>
            </a:xfrm>
            <a:prstGeom prst="rect">
              <a:avLst/>
            </a:prstGeom>
            <a:noFill/>
            <a:ln>
              <a:noFill/>
            </a:ln>
          </p:spPr>
        </p:pic>
        <p:pic>
          <p:nvPicPr>
            <p:cNvPr id="149" name="Google Shape;149;p5" descr="A close up of a sign&#10;&#10;Description automatically generated"/>
            <p:cNvPicPr preferRelativeResize="0"/>
            <p:nvPr/>
          </p:nvPicPr>
          <p:blipFill rotWithShape="1">
            <a:blip r:embed="rId5">
              <a:alphaModFix/>
            </a:blip>
            <a:srcRect l="20069" t="25416" r="20763" b="21042"/>
            <a:stretch/>
          </p:blipFill>
          <p:spPr>
            <a:xfrm>
              <a:off x="4238624" y="1428749"/>
              <a:ext cx="4057651" cy="3671889"/>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2"/>
          <p:cNvSpPr txBox="1">
            <a:spLocks noGrp="1"/>
          </p:cNvSpPr>
          <p:nvPr>
            <p:ph type="title"/>
          </p:nvPr>
        </p:nvSpPr>
        <p:spPr>
          <a:xfrm>
            <a:off x="2193187" y="295741"/>
            <a:ext cx="944464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161C"/>
              </a:buClr>
              <a:buSzPts val="4400"/>
              <a:buFont typeface="Arial"/>
              <a:buNone/>
            </a:pPr>
            <a:r>
              <a:rPr lang="sr-Latn-RS" b="1" dirty="0">
                <a:solidFill>
                  <a:srgbClr val="75161C"/>
                </a:solidFill>
                <a:latin typeface="Arial"/>
                <a:ea typeface="Arial"/>
                <a:cs typeface="Arial"/>
                <a:sym typeface="Arial"/>
              </a:rPr>
              <a:t>INFORMACIJE OKO NAS</a:t>
            </a:r>
            <a:endParaRPr b="1" dirty="0">
              <a:solidFill>
                <a:srgbClr val="75161C"/>
              </a:solidFill>
              <a:latin typeface="Arial"/>
              <a:ea typeface="Arial"/>
              <a:cs typeface="Arial"/>
              <a:sym typeface="Arial"/>
            </a:endParaRPr>
          </a:p>
        </p:txBody>
      </p:sp>
      <p:sp>
        <p:nvSpPr>
          <p:cNvPr id="13" name="Google Shape;114;p3">
            <a:extLst>
              <a:ext uri="{FF2B5EF4-FFF2-40B4-BE49-F238E27FC236}">
                <a16:creationId xmlns:a16="http://schemas.microsoft.com/office/drawing/2014/main" id="{94CE9ACF-015C-4884-A240-74DEEC01ACB6}"/>
              </a:ext>
            </a:extLst>
          </p:cNvPr>
          <p:cNvSpPr txBox="1"/>
          <p:nvPr/>
        </p:nvSpPr>
        <p:spPr>
          <a:xfrm>
            <a:off x="800493" y="1994371"/>
            <a:ext cx="3586572"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latin typeface="Arial"/>
                <a:ea typeface="Arial"/>
                <a:cs typeface="Arial"/>
                <a:sym typeface="Arial"/>
              </a:rPr>
              <a:t>ENECA</a:t>
            </a:r>
            <a:endParaRPr lang="sr-Latn-RS" sz="2000" b="1" dirty="0">
              <a:solidFill>
                <a:srgbClr val="75161C"/>
              </a:solidFill>
            </a:endParaRPr>
          </a:p>
        </p:txBody>
      </p:sp>
      <p:sp>
        <p:nvSpPr>
          <p:cNvPr id="14" name="Google Shape;114;p3">
            <a:extLst>
              <a:ext uri="{FF2B5EF4-FFF2-40B4-BE49-F238E27FC236}">
                <a16:creationId xmlns:a16="http://schemas.microsoft.com/office/drawing/2014/main" id="{473E81D3-40AC-4A05-84B0-A0ED153C28AA}"/>
              </a:ext>
            </a:extLst>
          </p:cNvPr>
          <p:cNvSpPr txBox="1"/>
          <p:nvPr/>
        </p:nvSpPr>
        <p:spPr>
          <a:xfrm>
            <a:off x="1591602" y="2394440"/>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ŽENE PREDUZETNICE - facebook</a:t>
            </a:r>
          </a:p>
        </p:txBody>
      </p:sp>
      <p:sp>
        <p:nvSpPr>
          <p:cNvPr id="15" name="Google Shape;114;p3">
            <a:extLst>
              <a:ext uri="{FF2B5EF4-FFF2-40B4-BE49-F238E27FC236}">
                <a16:creationId xmlns:a16="http://schemas.microsoft.com/office/drawing/2014/main" id="{C1E0856C-A5BC-40ED-BB71-B3D56239CEE1}"/>
              </a:ext>
            </a:extLst>
          </p:cNvPr>
          <p:cNvSpPr txBox="1"/>
          <p:nvPr/>
        </p:nvSpPr>
        <p:spPr>
          <a:xfrm>
            <a:off x="865563" y="2839139"/>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BIZNIS NA ŠTIKLAMA </a:t>
            </a:r>
          </a:p>
        </p:txBody>
      </p:sp>
      <p:sp>
        <p:nvSpPr>
          <p:cNvPr id="16" name="Google Shape;114;p3">
            <a:extLst>
              <a:ext uri="{FF2B5EF4-FFF2-40B4-BE49-F238E27FC236}">
                <a16:creationId xmlns:a16="http://schemas.microsoft.com/office/drawing/2014/main" id="{20EAF708-C234-4D05-9A51-90E3AF1C450E}"/>
              </a:ext>
            </a:extLst>
          </p:cNvPr>
          <p:cNvSpPr txBox="1"/>
          <p:nvPr/>
        </p:nvSpPr>
        <p:spPr>
          <a:xfrm>
            <a:off x="1314198" y="3259133"/>
            <a:ext cx="6370871"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PREDUZETNICI ZAPADNOG BALKANA </a:t>
            </a:r>
          </a:p>
        </p:txBody>
      </p:sp>
      <p:sp>
        <p:nvSpPr>
          <p:cNvPr id="17" name="Google Shape;114;p3">
            <a:extLst>
              <a:ext uri="{FF2B5EF4-FFF2-40B4-BE49-F238E27FC236}">
                <a16:creationId xmlns:a16="http://schemas.microsoft.com/office/drawing/2014/main" id="{E047F8D9-349F-47B8-A5A7-B1BE45974C8B}"/>
              </a:ext>
            </a:extLst>
          </p:cNvPr>
          <p:cNvSpPr txBox="1"/>
          <p:nvPr/>
        </p:nvSpPr>
        <p:spPr>
          <a:xfrm>
            <a:off x="698753" y="3679127"/>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EU INFO POINT NIŠ </a:t>
            </a:r>
          </a:p>
        </p:txBody>
      </p:sp>
      <p:sp>
        <p:nvSpPr>
          <p:cNvPr id="18" name="Google Shape;114;p3">
            <a:extLst>
              <a:ext uri="{FF2B5EF4-FFF2-40B4-BE49-F238E27FC236}">
                <a16:creationId xmlns:a16="http://schemas.microsoft.com/office/drawing/2014/main" id="{4B0F2973-68DB-4EF5-943E-D4FD421A7345}"/>
              </a:ext>
            </a:extLst>
          </p:cNvPr>
          <p:cNvSpPr txBox="1"/>
          <p:nvPr/>
        </p:nvSpPr>
        <p:spPr>
          <a:xfrm>
            <a:off x="950024" y="4119046"/>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TRG PREDUZETNIŠTVA</a:t>
            </a:r>
          </a:p>
        </p:txBody>
      </p:sp>
      <p:sp>
        <p:nvSpPr>
          <p:cNvPr id="19" name="Google Shape;114;p3">
            <a:extLst>
              <a:ext uri="{FF2B5EF4-FFF2-40B4-BE49-F238E27FC236}">
                <a16:creationId xmlns:a16="http://schemas.microsoft.com/office/drawing/2014/main" id="{D7AAF808-A8EF-4B96-9EFD-6049A496CE4B}"/>
              </a:ext>
            </a:extLst>
          </p:cNvPr>
          <p:cNvSpPr txBox="1"/>
          <p:nvPr/>
        </p:nvSpPr>
        <p:spPr>
          <a:xfrm>
            <a:off x="1391813" y="4527252"/>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LINKEDIN – Janja Jovanović ...</a:t>
            </a:r>
          </a:p>
        </p:txBody>
      </p:sp>
      <p:sp>
        <p:nvSpPr>
          <p:cNvPr id="20" name="Google Shape;114;p3">
            <a:extLst>
              <a:ext uri="{FF2B5EF4-FFF2-40B4-BE49-F238E27FC236}">
                <a16:creationId xmlns:a16="http://schemas.microsoft.com/office/drawing/2014/main" id="{1121AF19-16FB-4DE6-A826-F19724BE5EF8}"/>
              </a:ext>
            </a:extLst>
          </p:cNvPr>
          <p:cNvSpPr txBox="1"/>
          <p:nvPr/>
        </p:nvSpPr>
        <p:spPr>
          <a:xfrm>
            <a:off x="4119044" y="5395302"/>
            <a:ext cx="6401693"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AKADEMIJA ZA ŽENSKO PREDUZETNIŠTVO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FA44-AE2E-4350-9D20-5677007074D7}"/>
              </a:ext>
            </a:extLst>
          </p:cNvPr>
          <p:cNvSpPr>
            <a:spLocks noGrp="1"/>
          </p:cNvSpPr>
          <p:nvPr>
            <p:ph type="title"/>
          </p:nvPr>
        </p:nvSpPr>
        <p:spPr/>
        <p:txBody>
          <a:bodyPr/>
          <a:lstStyle/>
          <a:p>
            <a:r>
              <a:rPr lang="sr-Latn-RS" dirty="0">
                <a:latin typeface="+mj-lt"/>
              </a:rPr>
              <a:t> </a:t>
            </a:r>
            <a:r>
              <a:rPr lang="sr-Latn-RS" b="1" dirty="0">
                <a:solidFill>
                  <a:schemeClr val="accent1">
                    <a:lumMod val="50000"/>
                  </a:schemeClr>
                </a:solidFill>
                <a:latin typeface="+mj-lt"/>
              </a:rPr>
              <a:t>PRVI PITCH</a:t>
            </a:r>
            <a:endParaRPr lang="en-US" b="1" dirty="0">
              <a:solidFill>
                <a:schemeClr val="accent1">
                  <a:lumMod val="50000"/>
                </a:schemeClr>
              </a:solidFill>
              <a:latin typeface="+mj-lt"/>
            </a:endParaRPr>
          </a:p>
        </p:txBody>
      </p:sp>
      <p:pic>
        <p:nvPicPr>
          <p:cNvPr id="4" name="Picture 3" descr="A person standing in front of a screen&#10;&#10;Description automatically generated with medium confidence">
            <a:extLst>
              <a:ext uri="{FF2B5EF4-FFF2-40B4-BE49-F238E27FC236}">
                <a16:creationId xmlns:a16="http://schemas.microsoft.com/office/drawing/2014/main" id="{D1D3452E-7459-4981-8AAA-5CF061F88154}"/>
              </a:ext>
            </a:extLst>
          </p:cNvPr>
          <p:cNvPicPr>
            <a:picLocks noChangeAspect="1"/>
          </p:cNvPicPr>
          <p:nvPr/>
        </p:nvPicPr>
        <p:blipFill>
          <a:blip r:embed="rId2"/>
          <a:stretch>
            <a:fillRect/>
          </a:stretch>
        </p:blipFill>
        <p:spPr>
          <a:xfrm>
            <a:off x="3467168" y="1690688"/>
            <a:ext cx="5257663" cy="4714548"/>
          </a:xfrm>
          <a:prstGeom prst="rect">
            <a:avLst/>
          </a:prstGeom>
        </p:spPr>
      </p:pic>
    </p:spTree>
    <p:extLst>
      <p:ext uri="{BB962C8B-B14F-4D97-AF65-F5344CB8AC3E}">
        <p14:creationId xmlns:p14="http://schemas.microsoft.com/office/powerpoint/2010/main" val="146686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title"/>
          </p:nvPr>
        </p:nvSpPr>
        <p:spPr>
          <a:xfrm>
            <a:off x="2064327" y="365125"/>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161C"/>
              </a:buClr>
              <a:buSzPts val="4400"/>
              <a:buFont typeface="Arial"/>
              <a:buNone/>
            </a:pPr>
            <a:r>
              <a:rPr lang="sr-Latn-RS" b="1" dirty="0">
                <a:solidFill>
                  <a:srgbClr val="75161C"/>
                </a:solidFill>
                <a:latin typeface="Arial"/>
                <a:ea typeface="Arial"/>
                <a:cs typeface="Arial"/>
                <a:sym typeface="Arial"/>
              </a:rPr>
              <a:t>AKCELERATOR TI DAJE KRILA</a:t>
            </a:r>
            <a:endParaRPr b="1" dirty="0">
              <a:solidFill>
                <a:srgbClr val="75161C"/>
              </a:solidFill>
              <a:latin typeface="Arial"/>
              <a:ea typeface="Arial"/>
              <a:cs typeface="Arial"/>
              <a:sym typeface="Arial"/>
            </a:endParaRPr>
          </a:p>
        </p:txBody>
      </p:sp>
      <p:sp>
        <p:nvSpPr>
          <p:cNvPr id="19" name="Google Shape;114;p3">
            <a:extLst>
              <a:ext uri="{FF2B5EF4-FFF2-40B4-BE49-F238E27FC236}">
                <a16:creationId xmlns:a16="http://schemas.microsoft.com/office/drawing/2014/main" id="{B458E750-B9FB-47D2-9A68-72DB009CD1CA}"/>
              </a:ext>
            </a:extLst>
          </p:cNvPr>
          <p:cNvSpPr txBox="1"/>
          <p:nvPr/>
        </p:nvSpPr>
        <p:spPr>
          <a:xfrm>
            <a:off x="3045952" y="2400501"/>
            <a:ext cx="5230437" cy="707846"/>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RAZVOJNI BIZNIS CENTAR, Program podrške malim proizvođačima hrane</a:t>
            </a:r>
          </a:p>
        </p:txBody>
      </p:sp>
      <p:sp>
        <p:nvSpPr>
          <p:cNvPr id="20" name="Google Shape;114;p3">
            <a:extLst>
              <a:ext uri="{FF2B5EF4-FFF2-40B4-BE49-F238E27FC236}">
                <a16:creationId xmlns:a16="http://schemas.microsoft.com/office/drawing/2014/main" id="{0A5B5B7C-DAD4-4D27-A93F-8B30204677A7}"/>
              </a:ext>
            </a:extLst>
          </p:cNvPr>
          <p:cNvSpPr txBox="1"/>
          <p:nvPr/>
        </p:nvSpPr>
        <p:spPr>
          <a:xfrm>
            <a:off x="2265116" y="3618125"/>
            <a:ext cx="708436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CROWDFUNDING AKADEMIJA – agencija Brodoto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9"/>
          <p:cNvSpPr txBox="1">
            <a:spLocks noGrp="1"/>
          </p:cNvSpPr>
          <p:nvPr>
            <p:ph type="title"/>
          </p:nvPr>
        </p:nvSpPr>
        <p:spPr>
          <a:xfrm>
            <a:off x="1910409" y="376193"/>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APLICIRANJE </a:t>
            </a:r>
            <a:endParaRPr b="1" dirty="0">
              <a:solidFill>
                <a:srgbClr val="7B191F"/>
              </a:solidFill>
              <a:latin typeface="Arial"/>
              <a:ea typeface="Arial"/>
              <a:cs typeface="Arial"/>
              <a:sym typeface="Arial"/>
            </a:endParaRPr>
          </a:p>
        </p:txBody>
      </p:sp>
      <p:sp>
        <p:nvSpPr>
          <p:cNvPr id="10" name="Google Shape;114;p3">
            <a:extLst>
              <a:ext uri="{FF2B5EF4-FFF2-40B4-BE49-F238E27FC236}">
                <a16:creationId xmlns:a16="http://schemas.microsoft.com/office/drawing/2014/main" id="{6A0493FD-7D42-43EE-AB6F-5346464298BA}"/>
              </a:ext>
            </a:extLst>
          </p:cNvPr>
          <p:cNvSpPr txBox="1"/>
          <p:nvPr/>
        </p:nvSpPr>
        <p:spPr>
          <a:xfrm>
            <a:off x="-190406" y="2437843"/>
            <a:ext cx="5230437"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Biznis plan</a:t>
            </a:r>
          </a:p>
        </p:txBody>
      </p:sp>
      <p:sp>
        <p:nvSpPr>
          <p:cNvPr id="11" name="Google Shape;114;p3">
            <a:extLst>
              <a:ext uri="{FF2B5EF4-FFF2-40B4-BE49-F238E27FC236}">
                <a16:creationId xmlns:a16="http://schemas.microsoft.com/office/drawing/2014/main" id="{470532E5-4670-4863-ADD4-64D00D39D834}"/>
              </a:ext>
            </a:extLst>
          </p:cNvPr>
          <p:cNvSpPr txBox="1"/>
          <p:nvPr/>
        </p:nvSpPr>
        <p:spPr>
          <a:xfrm>
            <a:off x="1381541" y="3519863"/>
            <a:ext cx="7988492" cy="400069"/>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Font typeface="Wingdings" panose="05000000000000000000" pitchFamily="2" charset="2"/>
              <a:buChar char="ü"/>
            </a:pPr>
            <a:r>
              <a:rPr lang="sr-Latn-RS" sz="2000" b="1" dirty="0">
                <a:solidFill>
                  <a:srgbClr val="75161C"/>
                </a:solidFill>
              </a:rPr>
              <a:t>Jasno predstavljena ideja (vizija i misija) – zašto baš ta ideja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9"/>
          <p:cNvSpPr txBox="1">
            <a:spLocks noGrp="1"/>
          </p:cNvSpPr>
          <p:nvPr>
            <p:ph type="title"/>
          </p:nvPr>
        </p:nvSpPr>
        <p:spPr>
          <a:xfrm>
            <a:off x="1910409" y="376193"/>
            <a:ext cx="9289473"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B191F"/>
              </a:buClr>
              <a:buSzPts val="4400"/>
              <a:buFont typeface="Arial"/>
              <a:buNone/>
            </a:pPr>
            <a:r>
              <a:rPr lang="sr-Latn-RS" b="1" dirty="0">
                <a:solidFill>
                  <a:srgbClr val="7B191F"/>
                </a:solidFill>
                <a:latin typeface="Arial"/>
                <a:ea typeface="Arial"/>
                <a:cs typeface="Arial"/>
                <a:sym typeface="Arial"/>
              </a:rPr>
              <a:t> </a:t>
            </a:r>
            <a:endParaRPr b="1" dirty="0">
              <a:solidFill>
                <a:srgbClr val="7B191F"/>
              </a:solidFill>
              <a:latin typeface="Arial"/>
              <a:ea typeface="Arial"/>
              <a:cs typeface="Arial"/>
              <a:sym typeface="Arial"/>
            </a:endParaRPr>
          </a:p>
        </p:txBody>
      </p:sp>
      <p:pic>
        <p:nvPicPr>
          <p:cNvPr id="3" name="Picture 2" descr="Text&#10;&#10;Description automatically generated with medium confidence">
            <a:extLst>
              <a:ext uri="{FF2B5EF4-FFF2-40B4-BE49-F238E27FC236}">
                <a16:creationId xmlns:a16="http://schemas.microsoft.com/office/drawing/2014/main" id="{5AC753A2-F072-4059-A3A8-786FCFD7D7A3}"/>
              </a:ext>
            </a:extLst>
          </p:cNvPr>
          <p:cNvPicPr>
            <a:picLocks noChangeAspect="1"/>
          </p:cNvPicPr>
          <p:nvPr/>
        </p:nvPicPr>
        <p:blipFill>
          <a:blip r:embed="rId3"/>
          <a:stretch>
            <a:fillRect/>
          </a:stretch>
        </p:blipFill>
        <p:spPr>
          <a:xfrm>
            <a:off x="1910409" y="1202076"/>
            <a:ext cx="9065581" cy="4880224"/>
          </a:xfrm>
          <a:prstGeom prst="rect">
            <a:avLst/>
          </a:prstGeom>
        </p:spPr>
      </p:pic>
    </p:spTree>
    <p:extLst>
      <p:ext uri="{BB962C8B-B14F-4D97-AF65-F5344CB8AC3E}">
        <p14:creationId xmlns:p14="http://schemas.microsoft.com/office/powerpoint/2010/main" val="422342014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6F3B55"/>
      </a:dk2>
      <a:lt2>
        <a:srgbClr val="EBDAE2"/>
      </a:lt2>
      <a:accent1>
        <a:srgbClr val="D16D8C"/>
      </a:accent1>
      <a:accent2>
        <a:srgbClr val="D5B7D4"/>
      </a:accent2>
      <a:accent3>
        <a:srgbClr val="A6C9E8"/>
      </a:accent3>
      <a:accent4>
        <a:srgbClr val="C5E0B3"/>
      </a:accent4>
      <a:accent5>
        <a:srgbClr val="BFBFBF"/>
      </a:accent5>
      <a:accent6>
        <a:srgbClr val="F4B183"/>
      </a:accent6>
      <a:hlink>
        <a:srgbClr val="F09252"/>
      </a:hlink>
      <a:folHlink>
        <a:srgbClr val="537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340</Words>
  <Application>Microsoft Office PowerPoint</Application>
  <PresentationFormat>Widescreen</PresentationFormat>
  <Paragraphs>82</Paragraphs>
  <Slides>35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Libre Franklin</vt:lpstr>
      <vt:lpstr>Calibri</vt:lpstr>
      <vt:lpstr>Arial</vt:lpstr>
      <vt:lpstr>Wingdings</vt:lpstr>
      <vt:lpstr>Office Theme</vt:lpstr>
      <vt:lpstr>PowerPoint Presentation</vt:lpstr>
      <vt:lpstr>RAZVOJNI PUT</vt:lpstr>
      <vt:lpstr>  </vt:lpstr>
      <vt:lpstr>PowerPoint Presentation</vt:lpstr>
      <vt:lpstr>INFORMACIJE OKO NAS</vt:lpstr>
      <vt:lpstr> PRVI PITCH</vt:lpstr>
      <vt:lpstr>AKCELERATOR TI DAJE KRILA</vt:lpstr>
      <vt:lpstr>APLICIRANJE </vt:lpstr>
      <vt:lpstr> </vt:lpstr>
      <vt:lpstr> </vt:lpstr>
      <vt:lpstr> </vt:lpstr>
      <vt:lpstr> </vt:lpstr>
      <vt:lpstr>CROWDFUNDING PUTOVANJE</vt:lpstr>
      <vt:lpstr>Šta je to „crowdfunding“?</vt:lpstr>
      <vt:lpstr>Platforme</vt:lpstr>
      <vt:lpstr>Ciljane skupine</vt:lpstr>
      <vt:lpstr>Ciljane skupine</vt:lpstr>
      <vt:lpstr>Ciljane skupine</vt:lpstr>
      <vt:lpstr>Ciljane skupine</vt:lpstr>
      <vt:lpstr>Storytelling – kako pričamo priče</vt:lpstr>
      <vt:lpstr>Storytelling – šta čini dobru priču</vt:lpstr>
      <vt:lpstr>Storytelling – zašto pričamo priče</vt:lpstr>
      <vt:lpstr>Storytelling – priče i naš mozak</vt:lpstr>
      <vt:lpstr>Storytelling – priče i naš mozak</vt:lpstr>
      <vt:lpstr>Društvene mreže, komunikacija ideje</vt:lpstr>
      <vt:lpstr>Društvene mreže, komunikacija ideje</vt:lpstr>
      <vt:lpstr>Društvene mreže, komunikacija ideje</vt:lpstr>
      <vt:lpstr>Društvene mreže, komunikacija ideje</vt:lpstr>
      <vt:lpstr>Perkovi</vt:lpstr>
      <vt:lpstr>Primeri dobre prakse - SUPERBAKE</vt:lpstr>
      <vt:lpstr>Primeri dobre prakse – BEEZ&amp;TOYS</vt:lpstr>
      <vt:lpstr>Primeri dobre prakse  KAFE BAR 16</vt:lpstr>
      <vt:lpstr>Primeri dobre prakse   KOMSHE – grafička novela o NT</vt:lpstr>
      <vt:lpstr>Primeri dobre prakse  OŠ Vaso Čarapić</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Daliborka Dunjic</dc:creator>
  <cp:lastModifiedBy>Daliborka Dunjic</cp:lastModifiedBy>
  <cp:revision>55</cp:revision>
  <dcterms:created xsi:type="dcterms:W3CDTF">2020-03-18T17:26:12Z</dcterms:created>
  <dcterms:modified xsi:type="dcterms:W3CDTF">2021-09-14T20:54:02Z</dcterms:modified>
</cp:coreProperties>
</file>