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7" r:id="rId4"/>
    <p:sldId id="263" r:id="rId5"/>
    <p:sldId id="264" r:id="rId6"/>
    <p:sldId id="265" r:id="rId7"/>
    <p:sldId id="275" r:id="rId8"/>
    <p:sldId id="285" r:id="rId9"/>
    <p:sldId id="284" r:id="rId10"/>
    <p:sldId id="286" r:id="rId11"/>
    <p:sldId id="266" r:id="rId12"/>
    <p:sldId id="287" r:id="rId13"/>
    <p:sldId id="267" r:id="rId14"/>
    <p:sldId id="268" r:id="rId15"/>
    <p:sldId id="271" r:id="rId16"/>
    <p:sldId id="289" r:id="rId17"/>
    <p:sldId id="272" r:id="rId18"/>
    <p:sldId id="280" r:id="rId19"/>
    <p:sldId id="281" r:id="rId20"/>
    <p:sldId id="282" r:id="rId21"/>
    <p:sldId id="283" r:id="rId22"/>
    <p:sldId id="262" r:id="rId23"/>
    <p:sldId id="288" r:id="rId24"/>
    <p:sldId id="258" r:id="rId25"/>
    <p:sldId id="259" r:id="rId26"/>
    <p:sldId id="260" r:id="rId27"/>
    <p:sldId id="26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934" y="8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083E-98F6-4B62-9B8E-CC7027A16E6A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334B-53D6-4BAF-8E7D-A39512F967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729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083E-98F6-4B62-9B8E-CC7027A16E6A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334B-53D6-4BAF-8E7D-A39512F967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179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083E-98F6-4B62-9B8E-CC7027A16E6A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334B-53D6-4BAF-8E7D-A39512F967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50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083E-98F6-4B62-9B8E-CC7027A16E6A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334B-53D6-4BAF-8E7D-A39512F967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364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083E-98F6-4B62-9B8E-CC7027A16E6A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334B-53D6-4BAF-8E7D-A39512F967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8207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083E-98F6-4B62-9B8E-CC7027A16E6A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334B-53D6-4BAF-8E7D-A39512F967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53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083E-98F6-4B62-9B8E-CC7027A16E6A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334B-53D6-4BAF-8E7D-A39512F967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075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083E-98F6-4B62-9B8E-CC7027A16E6A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334B-53D6-4BAF-8E7D-A39512F967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863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083E-98F6-4B62-9B8E-CC7027A16E6A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334B-53D6-4BAF-8E7D-A39512F967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5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083E-98F6-4B62-9B8E-CC7027A16E6A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334B-53D6-4BAF-8E7D-A39512F967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264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083E-98F6-4B62-9B8E-CC7027A16E6A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0334B-53D6-4BAF-8E7D-A39512F967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218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0083E-98F6-4B62-9B8E-CC7027A16E6A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0334B-53D6-4BAF-8E7D-A39512F967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224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ec.europa.eu/info/funding-tenders/opportunities/portal/screen/opportunities/topic-details/crea-media-2021-devminislate;callCode=null;freeTextSearchKeyword=;matchWholeText=true;typeCodes=1,0;statusCodes=31094501,31094502;programmePeriod=2021%20-%202027;programCcm2Id=43251814;programDivisionCode=null;focusAreaCode=null;destination=null;mission=null;geographicalZonesCode=null;programmeDivisionProspect=null;startDateLte=null;startDateGte=null;crossCuttingPriorityCode=null;cpvCode=null;performanceOfDelivery=null;sortQuery=sortStatus;orderBy=asc;onlyTenders=false;topicListKey=topicSearchTablePageState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ec.europa.eu/info/funding-tenders/opportunities/portal/screen/opportunities/topic-details/crea-cult-2021-coop-2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programmes/horizon2020/en/h2020-section/innovation-smes" TargetMode="External"/><Relationship Id="rId2" Type="http://schemas.openxmlformats.org/officeDocument/2006/relationships/hyperlink" Target="chrome-extension://efaidnbmnnnibpcajpcglclefindmkaj/viewer.html?pdfurl=https%3A%2F%2Fec.europa.eu%2Finfo%2Fsites%2Fdefault%2Ffiles%2Fresearch_and_innovation%2Fstrategy_on_research_and_innovation%2Fpresentations%2Fhorizon_europe_en_investing_to_shape_our_future.pdf&amp;clen=2330981&amp;chunk=tru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c.europa.eu/programmes/horizon2020/en/h2020-section/eic-accelerator-pilot" TargetMode="External"/><Relationship Id="rId5" Type="http://schemas.openxmlformats.org/officeDocument/2006/relationships/hyperlink" Target="https://ec.europa.eu/programmes/horizon2020/en/h2020-section/european-innovation-council-eic-pilot" TargetMode="External"/><Relationship Id="rId4" Type="http://schemas.openxmlformats.org/officeDocument/2006/relationships/hyperlink" Target="https://ec.europa.eu/programmes/horizon2020/en/h2020-section/access-risk-finance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ec.europa.eu/info/funding-tenders/opportunities/portal/screen/opportunities/topic-details/horizon-eic-2021-acceleratoropen-01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ec.europa.eu/info/funding-tenders/opportunities/portal/screen/opportunities/topic-details/horizon-eic-2021-acceleratorchallenges-01-02;callCode=null;freeTextSearchKeyword=entrepreneurship;matchWholeText=true;typeCodes=1,0;statusCodes=31094501,31094502;programmePeriod=2021%20-%202027;programCcm2Id=null;programDivisionCode=null;focusAreaCode=null;destination=null;mission=null;geographicalZonesCode=null;programmeDivisionProspect=null;startDateLte=null;startDateGte=null;crossCuttingPriorityCode=null;cpvCode=null;performanceOfDelivery=null;sortQuery=sortStatus;orderBy=asc;onlyTenders=false;topicListKey=topicSearchTablePageState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uap.gov.rs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rasmus-entrepreneurs.eu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image" Target="../media/image6.png"/><Relationship Id="rId16" Type="http://schemas.openxmlformats.org/officeDocument/2006/relationships/hyperlink" Target="http://www.mobilise-sme.e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1.jpe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mailto:mobilisesme@inkubator.biz" TargetMode="External"/><Relationship Id="rId3" Type="http://schemas.openxmlformats.org/officeDocument/2006/relationships/image" Target="../media/image45.png"/><Relationship Id="rId7" Type="http://schemas.openxmlformats.org/officeDocument/2006/relationships/hyperlink" Target="http://www.inkubator.biz/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ovacionifond.rs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Vladimir.nikic@uns.ac.r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inovacije.gov.rs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ris.eitmanufacturing.eu/leaders_competition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ec.europa.eu/info/funding-tenders/opportunities/portal/screen/opportunities/topic-details/crea-media-2021-devminislate;callCode=null;freeTextSearchKeyword=;matchWholeText=true;typeCodes=1,0;statusCodes=31094501,31094502;programmePeriod=2021%20-%202027;programCcm2Id=43251814;programDivisionCode=null;focusAreaCode=null;destination=null;mission=null;geographicalZonesCode=null;programmeDivisionProspect=null;startDateLte=null;startDateGte=null;crossCuttingPriorityCode=null;cpvCode=null;performanceOfDelivery=null;sortQuery=sortStatus;orderBy=asc;onlyTenders=false;topicListKey=topicSearchTablePageState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1014" y="-100012"/>
            <a:ext cx="13592175" cy="7219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" y="1214438"/>
            <a:ext cx="10256520" cy="2387600"/>
          </a:xfrm>
        </p:spPr>
        <p:txBody>
          <a:bodyPr>
            <a:normAutofit/>
          </a:bodyPr>
          <a:lstStyle/>
          <a:p>
            <a:r>
              <a:rPr lang="sr-Latn-RS" sz="8000" b="1" dirty="0" smtClean="0">
                <a:solidFill>
                  <a:schemeClr val="bg1"/>
                </a:solidFill>
              </a:rPr>
              <a:t>Finansijska podrška MSP</a:t>
            </a:r>
            <a:endParaRPr lang="en-GB" sz="8000" b="1" dirty="0">
              <a:solidFill>
                <a:schemeClr val="bg1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54480" y="361727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RS" dirty="0" smtClean="0">
                <a:solidFill>
                  <a:schemeClr val="bg1"/>
                </a:solidFill>
              </a:rPr>
              <a:t>Dipl. Inž Vladimir Nikić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 smtClean="0"/>
              <a:t>Dipl. Inž Vladimir Nikić</a:t>
            </a:r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2440" y="1244918"/>
            <a:ext cx="1025652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sz="8000" b="1" smtClean="0"/>
              <a:t>Finansijska podrška MSP</a:t>
            </a:r>
            <a:endParaRPr lang="en-GB" sz="8000" b="1" dirty="0"/>
          </a:p>
        </p:txBody>
      </p:sp>
    </p:spTree>
    <p:extLst>
      <p:ext uri="{BB962C8B-B14F-4D97-AF65-F5344CB8AC3E}">
        <p14:creationId xmlns:p14="http://schemas.microsoft.com/office/powerpoint/2010/main" val="133711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hlinkClick r:id="rId2"/>
              </a:rPr>
              <a:t>European mini-slate development </a:t>
            </a:r>
            <a:r>
              <a:rPr lang="sr-Latn-RS" b="1" u="sng" dirty="0" smtClean="0">
                <a:hlinkClick r:id="rId2"/>
              </a:rPr>
              <a:t>           </a:t>
            </a:r>
            <a:r>
              <a:rPr lang="en-GB" b="1" u="sng" dirty="0" smtClean="0">
                <a:hlinkClick r:id="rId2"/>
              </a:rPr>
              <a:t>(</a:t>
            </a:r>
            <a:r>
              <a:rPr lang="en-GB" b="1" u="sng" dirty="0">
                <a:hlinkClick r:id="rId2"/>
              </a:rPr>
              <a:t>CREA-MEDIA-2021-DEVMINISLATE)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Publication:</a:t>
            </a:r>
            <a:r>
              <a:rPr lang="en-GB" dirty="0"/>
              <a:t>   01 June 2021</a:t>
            </a:r>
          </a:p>
          <a:p>
            <a:r>
              <a:rPr lang="en-GB" dirty="0" smtClean="0"/>
              <a:t>Deadline: </a:t>
            </a:r>
            <a:r>
              <a:rPr lang="en-GB" dirty="0"/>
              <a:t>12 August 2021 </a:t>
            </a:r>
            <a:r>
              <a:rPr lang="en-GB" dirty="0" smtClean="0"/>
              <a:t>17:00</a:t>
            </a:r>
            <a:endParaRPr lang="sr-Latn-RS" dirty="0" smtClean="0"/>
          </a:p>
          <a:p>
            <a:endParaRPr lang="sr-Latn-RS" dirty="0" smtClean="0"/>
          </a:p>
          <a:p>
            <a:r>
              <a:rPr lang="en-GB" dirty="0" smtClean="0"/>
              <a:t>Support </a:t>
            </a:r>
            <a:r>
              <a:rPr lang="en-GB" dirty="0"/>
              <a:t>will be given to independent European production companies able to develop a slate of 2 to 3 </a:t>
            </a:r>
            <a:r>
              <a:rPr lang="en-GB" dirty="0" err="1"/>
              <a:t>audiovisual</a:t>
            </a:r>
            <a:r>
              <a:rPr lang="en-GB" dirty="0"/>
              <a:t> works (fiction, animation, creative documentary). </a:t>
            </a:r>
          </a:p>
          <a:p>
            <a:r>
              <a:rPr lang="en-GB" dirty="0"/>
              <a:t>The European mini-slate development shall provide support to the development of minimum 2 and maximum 3 works for commercial exploitation intended for cinema release, television broadcasting or commercial exploitation on digital platforms or a multi-platform </a:t>
            </a:r>
            <a:r>
              <a:rPr lang="en-GB" dirty="0" smtClean="0"/>
              <a:t>environment</a:t>
            </a:r>
            <a:r>
              <a:rPr lang="sr-Latn-RS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724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 smtClean="0">
                <a:hlinkClick r:id="rId2"/>
              </a:rPr>
              <a:t>European Cooperation projects (CREA-CULT-2021-COOP)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Deadline </a:t>
            </a:r>
            <a:r>
              <a:rPr lang="en-GB" dirty="0" smtClean="0"/>
              <a:t>model</a:t>
            </a:r>
            <a:r>
              <a:rPr lang="sr-Latn-RS" dirty="0" smtClean="0"/>
              <a:t>: </a:t>
            </a:r>
            <a:r>
              <a:rPr lang="en-GB" b="1" dirty="0" smtClean="0"/>
              <a:t>single-stage</a:t>
            </a:r>
            <a:endParaRPr lang="en-GB" dirty="0"/>
          </a:p>
          <a:p>
            <a:r>
              <a:rPr lang="en-GB" dirty="0"/>
              <a:t>Opening </a:t>
            </a:r>
            <a:r>
              <a:rPr lang="en-GB" dirty="0" smtClean="0"/>
              <a:t>date</a:t>
            </a:r>
            <a:r>
              <a:rPr lang="sr-Latn-RS" dirty="0" smtClean="0"/>
              <a:t>: </a:t>
            </a:r>
            <a:r>
              <a:rPr lang="en-GB" b="1" dirty="0" smtClean="0"/>
              <a:t>08 </a:t>
            </a:r>
            <a:r>
              <a:rPr lang="en-GB" b="1" dirty="0"/>
              <a:t>June 2021</a:t>
            </a:r>
            <a:endParaRPr lang="en-GB" dirty="0"/>
          </a:p>
          <a:p>
            <a:r>
              <a:rPr lang="en-GB" dirty="0"/>
              <a:t>Deadline </a:t>
            </a:r>
            <a:r>
              <a:rPr lang="en-GB" dirty="0" smtClean="0"/>
              <a:t>date</a:t>
            </a:r>
            <a:r>
              <a:rPr lang="sr-Latn-RS" dirty="0" smtClean="0"/>
              <a:t>: </a:t>
            </a:r>
            <a:r>
              <a:rPr lang="en-GB" b="1" dirty="0" smtClean="0"/>
              <a:t>07 </a:t>
            </a:r>
            <a:r>
              <a:rPr lang="en-GB" b="1" dirty="0"/>
              <a:t>September </a:t>
            </a:r>
            <a:r>
              <a:rPr lang="en-GB" b="1" dirty="0" smtClean="0"/>
              <a:t>2021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This action will support projects involving a large diversity of players active in different cultural and creative sectors, to carry out a broad spectrum of activities and initiatives. The action is anchored in the policy framework of the Culture strand of the Creative Europe programme and its cross-cutting issues (inclusiveness, reduction of environmental impact and gender equality).</a:t>
            </a:r>
          </a:p>
        </p:txBody>
      </p:sp>
    </p:spTree>
    <p:extLst>
      <p:ext uri="{BB962C8B-B14F-4D97-AF65-F5344CB8AC3E}">
        <p14:creationId xmlns:p14="http://schemas.microsoft.com/office/powerpoint/2010/main" val="189342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>
                <a:solidFill>
                  <a:schemeClr val="accent5">
                    <a:lumMod val="75000"/>
                  </a:schemeClr>
                </a:solidFill>
                <a:hlinkClick r:id="rId2"/>
              </a:rPr>
              <a:t>Horizon (2021-27)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dirty="0"/>
              <a:t>Horizon </a:t>
            </a:r>
            <a:r>
              <a:rPr lang="en-GB" dirty="0" smtClean="0"/>
              <a:t>je </a:t>
            </a:r>
            <a:r>
              <a:rPr lang="en-GB" dirty="0" err="1"/>
              <a:t>najveći</a:t>
            </a:r>
            <a:r>
              <a:rPr lang="en-GB" dirty="0"/>
              <a:t> program EU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istraživanje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inovacije</a:t>
            </a:r>
            <a:r>
              <a:rPr lang="en-GB" dirty="0"/>
              <a:t> </a:t>
            </a:r>
            <a:r>
              <a:rPr lang="en-GB" dirty="0" err="1"/>
              <a:t>ikada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gotovo</a:t>
            </a:r>
            <a:r>
              <a:rPr lang="en-GB" dirty="0"/>
              <a:t> 80 </a:t>
            </a:r>
            <a:r>
              <a:rPr lang="en-GB" dirty="0" err="1"/>
              <a:t>milijardi</a:t>
            </a:r>
            <a:r>
              <a:rPr lang="en-GB" dirty="0"/>
              <a:t> EUR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raspolaganju</a:t>
            </a:r>
            <a:r>
              <a:rPr lang="en-GB" dirty="0"/>
              <a:t> </a:t>
            </a:r>
            <a:r>
              <a:rPr lang="en-GB" dirty="0" err="1"/>
              <a:t>tokom</a:t>
            </a:r>
            <a:r>
              <a:rPr lang="en-GB" dirty="0"/>
              <a:t> 7 </a:t>
            </a:r>
            <a:r>
              <a:rPr lang="en-GB" dirty="0" err="1"/>
              <a:t>godina</a:t>
            </a:r>
            <a:r>
              <a:rPr lang="en-GB" dirty="0"/>
              <a:t> (2014. do </a:t>
            </a:r>
            <a:r>
              <a:rPr lang="en-GB" dirty="0" smtClean="0"/>
              <a:t>2020). </a:t>
            </a:r>
            <a:r>
              <a:rPr lang="en-GB" dirty="0" err="1" smtClean="0"/>
              <a:t>Fokus</a:t>
            </a:r>
            <a:r>
              <a:rPr lang="en-GB" dirty="0" smtClean="0"/>
              <a:t> </a:t>
            </a:r>
            <a:r>
              <a:rPr lang="en-GB" dirty="0"/>
              <a:t>je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društvenim</a:t>
            </a:r>
            <a:r>
              <a:rPr lang="en-GB" dirty="0"/>
              <a:t> </a:t>
            </a:r>
            <a:r>
              <a:rPr lang="en-GB" dirty="0" err="1"/>
              <a:t>izazovima</a:t>
            </a:r>
            <a:r>
              <a:rPr lang="en-GB" dirty="0"/>
              <a:t>: </a:t>
            </a:r>
            <a:r>
              <a:rPr lang="en-GB" dirty="0" err="1"/>
              <a:t>zdravlju</a:t>
            </a:r>
            <a:r>
              <a:rPr lang="en-GB" dirty="0"/>
              <a:t>, </a:t>
            </a:r>
            <a:r>
              <a:rPr lang="en-GB" dirty="0" err="1"/>
              <a:t>čistoj</a:t>
            </a:r>
            <a:r>
              <a:rPr lang="en-GB" dirty="0"/>
              <a:t> </a:t>
            </a:r>
            <a:r>
              <a:rPr lang="en-GB" dirty="0" err="1"/>
              <a:t>energiji</a:t>
            </a:r>
            <a:r>
              <a:rPr lang="en-GB" dirty="0"/>
              <a:t>, </a:t>
            </a:r>
            <a:r>
              <a:rPr lang="en-GB" dirty="0" err="1"/>
              <a:t>transportu</a:t>
            </a:r>
            <a:r>
              <a:rPr lang="en-GB" dirty="0"/>
              <a:t> </a:t>
            </a:r>
            <a:r>
              <a:rPr lang="en-GB" dirty="0" err="1"/>
              <a:t>itd</a:t>
            </a:r>
            <a:r>
              <a:rPr lang="en-GB" dirty="0"/>
              <a:t>. U Horizon 2020 </a:t>
            </a:r>
            <a:r>
              <a:rPr lang="en-GB" dirty="0" err="1"/>
              <a:t>potiče</a:t>
            </a:r>
            <a:r>
              <a:rPr lang="en-GB" dirty="0"/>
              <a:t> se </a:t>
            </a:r>
            <a:r>
              <a:rPr lang="en-GB" dirty="0" err="1"/>
              <a:t>učešće</a:t>
            </a:r>
            <a:r>
              <a:rPr lang="en-GB" dirty="0"/>
              <a:t> </a:t>
            </a:r>
            <a:r>
              <a:rPr lang="en-GB" dirty="0" err="1"/>
              <a:t>kompanija</a:t>
            </a:r>
            <a:r>
              <a:rPr lang="en-GB" dirty="0"/>
              <a:t>, </a:t>
            </a:r>
            <a:r>
              <a:rPr lang="en-GB" dirty="0" err="1"/>
              <a:t>univerziteta</a:t>
            </a:r>
            <a:r>
              <a:rPr lang="en-GB" dirty="0"/>
              <a:t>, </a:t>
            </a:r>
            <a:r>
              <a:rPr lang="en-GB" dirty="0" err="1"/>
              <a:t>instituta</a:t>
            </a:r>
            <a:r>
              <a:rPr lang="en-GB" dirty="0"/>
              <a:t> u EU </a:t>
            </a:r>
            <a:r>
              <a:rPr lang="en-GB" dirty="0" err="1"/>
              <a:t>i</a:t>
            </a:r>
            <a:r>
              <a:rPr lang="en-GB" dirty="0"/>
              <a:t> 15 </a:t>
            </a:r>
            <a:r>
              <a:rPr lang="en-GB" dirty="0" err="1"/>
              <a:t>pridruženih</a:t>
            </a:r>
            <a:r>
              <a:rPr lang="en-GB" dirty="0"/>
              <a:t> </a:t>
            </a:r>
            <a:r>
              <a:rPr lang="en-GB" dirty="0" err="1"/>
              <a:t>zemalja</a:t>
            </a:r>
            <a:r>
              <a:rPr lang="en-GB" dirty="0"/>
              <a:t>, </a:t>
            </a:r>
            <a:r>
              <a:rPr lang="en-GB" dirty="0" err="1"/>
              <a:t>među</a:t>
            </a:r>
            <a:r>
              <a:rPr lang="en-GB" dirty="0"/>
              <a:t> </a:t>
            </a:r>
            <a:r>
              <a:rPr lang="en-GB" dirty="0" err="1"/>
              <a:t>kojima</a:t>
            </a:r>
            <a:r>
              <a:rPr lang="en-GB" dirty="0"/>
              <a:t> je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Srbija</a:t>
            </a:r>
            <a:r>
              <a:rPr lang="en-GB" dirty="0"/>
              <a:t>.</a:t>
            </a:r>
          </a:p>
          <a:p>
            <a:r>
              <a:rPr lang="en-GB" b="1" dirty="0" err="1"/>
              <a:t>Šta</a:t>
            </a:r>
            <a:r>
              <a:rPr lang="en-GB" b="1" dirty="0"/>
              <a:t> </a:t>
            </a:r>
            <a:r>
              <a:rPr lang="en-GB" b="1" dirty="0" err="1"/>
              <a:t>podržava</a:t>
            </a:r>
            <a:r>
              <a:rPr lang="en-GB" b="1" dirty="0"/>
              <a:t>?</a:t>
            </a:r>
            <a:r>
              <a:rPr lang="en-GB" dirty="0"/>
              <a:t> </a:t>
            </a:r>
            <a:r>
              <a:rPr lang="en-GB" dirty="0" err="1"/>
              <a:t>Istraživanje</a:t>
            </a:r>
            <a:r>
              <a:rPr lang="en-GB" dirty="0"/>
              <a:t>, </a:t>
            </a:r>
            <a:r>
              <a:rPr lang="en-GB" dirty="0" err="1"/>
              <a:t>inovacije</a:t>
            </a:r>
            <a:r>
              <a:rPr lang="en-GB" dirty="0"/>
              <a:t>, </a:t>
            </a:r>
            <a:r>
              <a:rPr lang="en-GB" dirty="0" err="1"/>
              <a:t>tehnologije</a:t>
            </a:r>
            <a:r>
              <a:rPr lang="en-GB" dirty="0"/>
              <a:t>, </a:t>
            </a:r>
            <a:r>
              <a:rPr lang="en-GB" dirty="0" err="1"/>
              <a:t>društvena</a:t>
            </a:r>
            <a:r>
              <a:rPr lang="en-GB" dirty="0"/>
              <a:t> </a:t>
            </a:r>
            <a:r>
              <a:rPr lang="en-GB" dirty="0" err="1"/>
              <a:t>pitanja</a:t>
            </a:r>
            <a:r>
              <a:rPr lang="en-GB" dirty="0"/>
              <a:t>, </a:t>
            </a:r>
            <a:r>
              <a:rPr lang="en-GB" dirty="0" err="1"/>
              <a:t>energija</a:t>
            </a:r>
            <a:r>
              <a:rPr lang="en-GB" dirty="0"/>
              <a:t>, </a:t>
            </a:r>
            <a:r>
              <a:rPr lang="en-GB" dirty="0" err="1"/>
              <a:t>životnu</a:t>
            </a:r>
            <a:r>
              <a:rPr lang="en-GB" dirty="0"/>
              <a:t> </a:t>
            </a:r>
            <a:r>
              <a:rPr lang="en-GB" dirty="0" err="1"/>
              <a:t>sredinu</a:t>
            </a:r>
            <a:r>
              <a:rPr lang="en-GB" dirty="0"/>
              <a:t>, </a:t>
            </a:r>
            <a:r>
              <a:rPr lang="en-GB" dirty="0" err="1"/>
              <a:t>zdravstvo</a:t>
            </a:r>
            <a:r>
              <a:rPr lang="en-GB" dirty="0"/>
              <a:t>, </a:t>
            </a:r>
            <a:r>
              <a:rPr lang="en-GB" dirty="0" err="1"/>
              <a:t>industriju</a:t>
            </a:r>
            <a:r>
              <a:rPr lang="en-GB" dirty="0"/>
              <a:t>, </a:t>
            </a:r>
            <a:r>
              <a:rPr lang="en-GB" dirty="0" err="1"/>
              <a:t>informacione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komunikacione</a:t>
            </a:r>
            <a:r>
              <a:rPr lang="en-GB" dirty="0"/>
              <a:t> </a:t>
            </a:r>
            <a:r>
              <a:rPr lang="en-GB" dirty="0" err="1"/>
              <a:t>tehnologije</a:t>
            </a:r>
            <a:r>
              <a:rPr lang="en-GB" dirty="0"/>
              <a:t>, </a:t>
            </a:r>
            <a:r>
              <a:rPr lang="en-GB" dirty="0" err="1"/>
              <a:t>pravda</a:t>
            </a:r>
            <a:r>
              <a:rPr lang="en-GB" dirty="0"/>
              <a:t>, </a:t>
            </a:r>
            <a:r>
              <a:rPr lang="en-GB" dirty="0" err="1"/>
              <a:t>bezbednost</a:t>
            </a:r>
            <a:r>
              <a:rPr lang="en-GB" dirty="0"/>
              <a:t>, </a:t>
            </a:r>
            <a:r>
              <a:rPr lang="en-GB" dirty="0" err="1"/>
              <a:t>ljudska</a:t>
            </a:r>
            <a:r>
              <a:rPr lang="en-GB" dirty="0"/>
              <a:t> </a:t>
            </a:r>
            <a:r>
              <a:rPr lang="en-GB" dirty="0" err="1"/>
              <a:t>prava</a:t>
            </a:r>
            <a:r>
              <a:rPr lang="en-GB" dirty="0"/>
              <a:t>, </a:t>
            </a:r>
            <a:r>
              <a:rPr lang="en-GB" dirty="0" err="1"/>
              <a:t>svemir</a:t>
            </a:r>
            <a:r>
              <a:rPr lang="en-GB" dirty="0"/>
              <a:t>, </a:t>
            </a:r>
            <a:r>
              <a:rPr lang="en-GB" dirty="0" err="1"/>
              <a:t>telekomunikacije</a:t>
            </a:r>
            <a:r>
              <a:rPr lang="en-GB" dirty="0"/>
              <a:t>, </a:t>
            </a:r>
            <a:r>
              <a:rPr lang="en-GB" dirty="0" err="1"/>
              <a:t>saobraćaj</a:t>
            </a:r>
            <a:r>
              <a:rPr lang="en-GB" dirty="0"/>
              <a:t>, </a:t>
            </a:r>
            <a:r>
              <a:rPr lang="en-GB" dirty="0" err="1"/>
              <a:t>mlade</a:t>
            </a:r>
            <a:r>
              <a:rPr lang="en-GB" dirty="0"/>
              <a:t>, </a:t>
            </a:r>
            <a:r>
              <a:rPr lang="en-GB" dirty="0" err="1"/>
              <a:t>ekonomski</a:t>
            </a:r>
            <a:r>
              <a:rPr lang="en-GB" dirty="0"/>
              <a:t> </a:t>
            </a:r>
            <a:r>
              <a:rPr lang="en-GB" dirty="0" err="1"/>
              <a:t>rast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konkurentnost</a:t>
            </a:r>
            <a:r>
              <a:rPr lang="en-GB" dirty="0"/>
              <a:t>.</a:t>
            </a:r>
          </a:p>
          <a:p>
            <a:r>
              <a:rPr lang="en-GB" b="1" dirty="0" err="1"/>
              <a:t>Ko</a:t>
            </a:r>
            <a:r>
              <a:rPr lang="en-GB" b="1" dirty="0"/>
              <a:t> </a:t>
            </a:r>
            <a:r>
              <a:rPr lang="en-GB" b="1" dirty="0" err="1"/>
              <a:t>može</a:t>
            </a:r>
            <a:r>
              <a:rPr lang="en-GB" b="1" dirty="0"/>
              <a:t> da se </a:t>
            </a:r>
            <a:r>
              <a:rPr lang="en-GB" b="1" dirty="0" err="1"/>
              <a:t>prijavi</a:t>
            </a:r>
            <a:r>
              <a:rPr lang="en-GB" b="1" dirty="0"/>
              <a:t>?</a:t>
            </a:r>
            <a:r>
              <a:rPr lang="en-GB" dirty="0"/>
              <a:t> </a:t>
            </a:r>
            <a:r>
              <a:rPr lang="en-GB" dirty="0" err="1"/>
              <a:t>Univerziteti</a:t>
            </a:r>
            <a:r>
              <a:rPr lang="en-GB" dirty="0"/>
              <a:t>, </a:t>
            </a:r>
            <a:r>
              <a:rPr lang="en-GB" dirty="0" err="1"/>
              <a:t>fakulteti</a:t>
            </a:r>
            <a:r>
              <a:rPr lang="en-GB" dirty="0"/>
              <a:t>, </a:t>
            </a:r>
            <a:r>
              <a:rPr lang="en-GB" dirty="0" err="1"/>
              <a:t>instituti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istraživanja</a:t>
            </a:r>
            <a:r>
              <a:rPr lang="en-GB" dirty="0"/>
              <a:t>, </a:t>
            </a:r>
            <a:r>
              <a:rPr lang="en-GB" dirty="0" err="1"/>
              <a:t>centri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obrazovanje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osposobljavanje</a:t>
            </a:r>
            <a:r>
              <a:rPr lang="en-GB" dirty="0"/>
              <a:t>, </a:t>
            </a:r>
            <a:r>
              <a:rPr lang="en-GB" dirty="0" err="1"/>
              <a:t>profesionalna</a:t>
            </a:r>
            <a:r>
              <a:rPr lang="en-GB" dirty="0"/>
              <a:t> </a:t>
            </a:r>
            <a:r>
              <a:rPr lang="en-GB" dirty="0" err="1"/>
              <a:t>udruženja</a:t>
            </a:r>
            <a:r>
              <a:rPr lang="en-GB" dirty="0"/>
              <a:t> / </a:t>
            </a:r>
            <a:r>
              <a:rPr lang="en-GB" dirty="0" err="1"/>
              <a:t>sindikati</a:t>
            </a:r>
            <a:r>
              <a:rPr lang="en-GB" dirty="0"/>
              <a:t>, </a:t>
            </a:r>
            <a:r>
              <a:rPr lang="en-GB" dirty="0" err="1"/>
              <a:t>država</a:t>
            </a:r>
            <a:r>
              <a:rPr lang="en-GB" dirty="0"/>
              <a:t> / </a:t>
            </a:r>
            <a:r>
              <a:rPr lang="en-GB" dirty="0" err="1"/>
              <a:t>regija</a:t>
            </a:r>
            <a:r>
              <a:rPr lang="en-GB" dirty="0"/>
              <a:t> / grad / </a:t>
            </a:r>
            <a:r>
              <a:rPr lang="en-GB" dirty="0" err="1"/>
              <a:t>opština</a:t>
            </a:r>
            <a:r>
              <a:rPr lang="en-GB" dirty="0"/>
              <a:t> / </a:t>
            </a:r>
            <a:r>
              <a:rPr lang="en-GB" dirty="0" err="1"/>
              <a:t>lokalna</a:t>
            </a:r>
            <a:r>
              <a:rPr lang="en-GB" dirty="0"/>
              <a:t> </a:t>
            </a:r>
            <a:r>
              <a:rPr lang="en-GB" dirty="0" err="1"/>
              <a:t>uprava</a:t>
            </a:r>
            <a:r>
              <a:rPr lang="en-GB" dirty="0"/>
              <a:t>, </a:t>
            </a:r>
            <a:r>
              <a:rPr lang="en-GB" dirty="0" err="1"/>
              <a:t>međunarodna</a:t>
            </a:r>
            <a:r>
              <a:rPr lang="en-GB" dirty="0"/>
              <a:t> </a:t>
            </a:r>
            <a:r>
              <a:rPr lang="en-GB" dirty="0" err="1"/>
              <a:t>organizacija</a:t>
            </a:r>
            <a:r>
              <a:rPr lang="en-GB" dirty="0"/>
              <a:t>, mala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srednja</a:t>
            </a:r>
            <a:r>
              <a:rPr lang="en-GB" dirty="0"/>
              <a:t> </a:t>
            </a:r>
            <a:r>
              <a:rPr lang="en-GB" dirty="0" err="1"/>
              <a:t>preduzeća</a:t>
            </a:r>
            <a:r>
              <a:rPr lang="en-GB" dirty="0"/>
              <a:t> (10 - 249 </a:t>
            </a:r>
            <a:r>
              <a:rPr lang="en-GB" dirty="0" err="1"/>
              <a:t>zaposlenih</a:t>
            </a:r>
            <a:r>
              <a:rPr lang="en-GB" dirty="0"/>
              <a:t>), </a:t>
            </a:r>
            <a:r>
              <a:rPr lang="en-GB" dirty="0" err="1"/>
              <a:t>mikro</a:t>
            </a:r>
            <a:r>
              <a:rPr lang="en-GB" dirty="0"/>
              <a:t> </a:t>
            </a:r>
            <a:r>
              <a:rPr lang="en-GB" dirty="0" err="1"/>
              <a:t>preduzeća</a:t>
            </a:r>
            <a:r>
              <a:rPr lang="en-GB" dirty="0"/>
              <a:t> ( &lt;10 </a:t>
            </a:r>
            <a:r>
              <a:rPr lang="en-GB" dirty="0" err="1"/>
              <a:t>zaposlenih</a:t>
            </a:r>
            <a:r>
              <a:rPr lang="en-GB" dirty="0"/>
              <a:t>), </a:t>
            </a:r>
            <a:r>
              <a:rPr lang="en-GB" dirty="0" err="1"/>
              <a:t>nevladine</a:t>
            </a:r>
            <a:r>
              <a:rPr lang="en-GB" dirty="0"/>
              <a:t> </a:t>
            </a:r>
            <a:r>
              <a:rPr lang="en-GB" dirty="0" err="1"/>
              <a:t>organizacije</a:t>
            </a:r>
            <a:r>
              <a:rPr lang="en-GB" dirty="0"/>
              <a:t>, </a:t>
            </a:r>
            <a:r>
              <a:rPr lang="en-GB" dirty="0" err="1"/>
              <a:t>javne</a:t>
            </a:r>
            <a:r>
              <a:rPr lang="en-GB" dirty="0"/>
              <a:t> </a:t>
            </a:r>
            <a:r>
              <a:rPr lang="en-GB" dirty="0" err="1"/>
              <a:t>službe</a:t>
            </a:r>
            <a:r>
              <a:rPr lang="en-GB" dirty="0"/>
              <a:t>, start-up </a:t>
            </a:r>
            <a:r>
              <a:rPr lang="en-GB" dirty="0" err="1"/>
              <a:t>preduzeće</a:t>
            </a:r>
            <a:r>
              <a:rPr lang="en-GB" dirty="0"/>
              <a:t>, </a:t>
            </a:r>
            <a:r>
              <a:rPr lang="en-GB" dirty="0" err="1"/>
              <a:t>veliko</a:t>
            </a:r>
            <a:r>
              <a:rPr lang="en-GB" dirty="0"/>
              <a:t> </a:t>
            </a:r>
            <a:r>
              <a:rPr lang="en-GB" dirty="0" err="1"/>
              <a:t>preduzeće</a:t>
            </a:r>
            <a:r>
              <a:rPr lang="en-GB" dirty="0"/>
              <a:t> (&gt; 250 </a:t>
            </a:r>
            <a:r>
              <a:rPr lang="en-GB" dirty="0" err="1"/>
              <a:t>zaposlenih</a:t>
            </a:r>
            <a:r>
              <a:rPr lang="en-GB" dirty="0"/>
              <a:t>), </a:t>
            </a:r>
            <a:r>
              <a:rPr lang="en-GB" dirty="0" err="1"/>
              <a:t>asocijacije</a:t>
            </a:r>
            <a:r>
              <a:rPr lang="en-GB" dirty="0"/>
              <a:t>, </a:t>
            </a:r>
            <a:r>
              <a:rPr lang="en-GB" dirty="0" err="1"/>
              <a:t>nacionalna</a:t>
            </a:r>
            <a:r>
              <a:rPr lang="en-GB" dirty="0"/>
              <a:t> </a:t>
            </a:r>
            <a:r>
              <a:rPr lang="en-GB" dirty="0" err="1"/>
              <a:t>vlada</a:t>
            </a:r>
            <a:r>
              <a:rPr lang="en-GB" dirty="0" smtClean="0"/>
              <a:t>.</a:t>
            </a:r>
            <a:endParaRPr lang="sr-Latn-RS" dirty="0" smtClean="0"/>
          </a:p>
          <a:p>
            <a:endParaRPr lang="sr-Latn-RS" dirty="0"/>
          </a:p>
          <a:p>
            <a:pPr marL="0" indent="0">
              <a:buNone/>
            </a:pPr>
            <a:endParaRPr lang="sr-Latn-RS" dirty="0"/>
          </a:p>
          <a:p>
            <a:r>
              <a:rPr lang="en-GB" dirty="0">
                <a:hlinkClick r:id="rId3"/>
              </a:rPr>
              <a:t>Innovation in SMEs</a:t>
            </a:r>
            <a:endParaRPr lang="en-GB" dirty="0"/>
          </a:p>
          <a:p>
            <a:r>
              <a:rPr lang="en-GB" dirty="0">
                <a:hlinkClick r:id="rId4"/>
              </a:rPr>
              <a:t>Access to risk finance</a:t>
            </a:r>
            <a:endParaRPr lang="en-GB" dirty="0"/>
          </a:p>
          <a:p>
            <a:r>
              <a:rPr lang="en-GB" dirty="0">
                <a:hlinkClick r:id="rId5"/>
              </a:rPr>
              <a:t>Enhanced European Innovation Council (EIC) pilot</a:t>
            </a:r>
            <a:endParaRPr lang="en-GB" dirty="0"/>
          </a:p>
          <a:p>
            <a:r>
              <a:rPr lang="en-GB" dirty="0">
                <a:hlinkClick r:id="rId6"/>
              </a:rPr>
              <a:t>EIC Accelerator Pilot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402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8200" y="2046355"/>
            <a:ext cx="108661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Deadline </a:t>
            </a:r>
            <a:r>
              <a:rPr lang="en-GB" dirty="0" smtClean="0"/>
              <a:t>model</a:t>
            </a:r>
            <a:r>
              <a:rPr lang="sr-Latn-RS" b="1" dirty="0" smtClean="0"/>
              <a:t>:	</a:t>
            </a:r>
            <a:r>
              <a:rPr lang="en-GB" b="1" dirty="0" smtClean="0"/>
              <a:t>multiple cut-off</a:t>
            </a:r>
            <a:endParaRPr lang="sr-Latn-RS" dirty="0" smtClean="0"/>
          </a:p>
          <a:p>
            <a:r>
              <a:rPr lang="en-GB" dirty="0" smtClean="0"/>
              <a:t>Opening date</a:t>
            </a:r>
            <a:r>
              <a:rPr lang="sr-Latn-RS" b="1" dirty="0" smtClean="0"/>
              <a:t>: 	</a:t>
            </a:r>
            <a:r>
              <a:rPr lang="en-GB" b="1" dirty="0" smtClean="0"/>
              <a:t>08 </a:t>
            </a:r>
            <a:r>
              <a:rPr lang="en-GB" b="1" dirty="0"/>
              <a:t>April 2021</a:t>
            </a:r>
            <a:endParaRPr lang="en-GB" dirty="0"/>
          </a:p>
          <a:p>
            <a:r>
              <a:rPr lang="en-GB" dirty="0"/>
              <a:t>Deadline </a:t>
            </a:r>
            <a:r>
              <a:rPr lang="en-GB" dirty="0" smtClean="0"/>
              <a:t>dates</a:t>
            </a:r>
            <a:r>
              <a:rPr lang="sr-Latn-RS" dirty="0" smtClean="0"/>
              <a:t>: 	</a:t>
            </a:r>
            <a:r>
              <a:rPr lang="en-GB" b="1" dirty="0" smtClean="0"/>
              <a:t>16 </a:t>
            </a:r>
            <a:r>
              <a:rPr lang="en-GB" b="1" dirty="0"/>
              <a:t>June 2021 17:00:00 Brussels time</a:t>
            </a:r>
            <a:endParaRPr lang="en-GB" dirty="0"/>
          </a:p>
          <a:p>
            <a:r>
              <a:rPr lang="sr-Latn-RS" b="1" dirty="0" smtClean="0"/>
              <a:t>		</a:t>
            </a:r>
            <a:r>
              <a:rPr lang="en-GB" b="1" dirty="0" smtClean="0"/>
              <a:t>06 </a:t>
            </a:r>
            <a:r>
              <a:rPr lang="en-GB" b="1" dirty="0"/>
              <a:t>October 2021 17:00:00 Brussels time</a:t>
            </a:r>
            <a:endParaRPr lang="en-GB" dirty="0"/>
          </a:p>
          <a:p>
            <a:endParaRPr lang="sr-Latn-RS" dirty="0">
              <a:solidFill>
                <a:srgbClr val="333333"/>
              </a:solidFill>
              <a:latin typeface="eui-default"/>
            </a:endParaRPr>
          </a:p>
          <a:p>
            <a:r>
              <a:rPr lang="en-GB" b="0" i="0" dirty="0" smtClean="0">
                <a:solidFill>
                  <a:srgbClr val="333333"/>
                </a:solidFill>
                <a:effectLst/>
                <a:latin typeface="eui-default"/>
              </a:rPr>
              <a:t>The 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eui-default"/>
              </a:rPr>
              <a:t>EIC Accelerator supports companies (principally start-ups and SMEs) to scale up high impact innovations with the potential to create new markets or disrupt existing ones. </a:t>
            </a:r>
            <a:endParaRPr lang="sr-Latn-RS" b="0" i="0" dirty="0" smtClean="0">
              <a:solidFill>
                <a:srgbClr val="333333"/>
              </a:solidFill>
              <a:effectLst/>
              <a:latin typeface="eui-default"/>
            </a:endParaRPr>
          </a:p>
          <a:p>
            <a:endParaRPr lang="sr-Latn-RS" dirty="0">
              <a:solidFill>
                <a:srgbClr val="333333"/>
              </a:solidFill>
              <a:latin typeface="eui-default"/>
            </a:endParaRPr>
          </a:p>
          <a:p>
            <a:r>
              <a:rPr lang="en-GB" b="0" i="0" dirty="0" smtClean="0">
                <a:solidFill>
                  <a:srgbClr val="333333"/>
                </a:solidFill>
                <a:effectLst/>
                <a:latin typeface="eui-default"/>
              </a:rPr>
              <a:t>The EIC Accelerator provides a unique combination of funding from EUR 0.5 to EUR 17.5 million and Business Acceleration Services.</a:t>
            </a:r>
          </a:p>
          <a:p>
            <a:endParaRPr lang="sr-Latn-RS" dirty="0">
              <a:solidFill>
                <a:srgbClr val="333333"/>
              </a:solidFill>
              <a:latin typeface="eui-default"/>
            </a:endParaRPr>
          </a:p>
          <a:p>
            <a:r>
              <a:rPr lang="en-GB" b="0" i="0" dirty="0" smtClean="0">
                <a:solidFill>
                  <a:srgbClr val="333333"/>
                </a:solidFill>
                <a:effectLst/>
                <a:latin typeface="eui-default"/>
              </a:rPr>
              <a:t>The 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eui-default"/>
              </a:rPr>
              <a:t>EIC Accelerator is open to innovations in any field of technology or application. </a:t>
            </a:r>
          </a:p>
          <a:p>
            <a:r>
              <a:rPr lang="en-GB" b="0" i="0" dirty="0" smtClean="0">
                <a:solidFill>
                  <a:srgbClr val="333333"/>
                </a:solidFill>
                <a:effectLst/>
                <a:latin typeface="eui-default"/>
              </a:rPr>
              <a:t>The EIC Accelerator supports the later stages of technology development as well as scale-up. </a:t>
            </a:r>
            <a:r>
              <a:rPr lang="en-GB" b="0" i="0" dirty="0" smtClean="0">
                <a:solidFill>
                  <a:srgbClr val="333333"/>
                </a:solidFill>
                <a:effectLst/>
                <a:latin typeface="eui-default"/>
              </a:rPr>
              <a:t>The technology component of your innovation must therefore have been tested and validated in a laboratory or other relevant environment (e.g. at least Technology Readiness Level 5/6 or higher). </a:t>
            </a:r>
            <a:endParaRPr lang="en-GB" b="0" i="0" dirty="0">
              <a:solidFill>
                <a:srgbClr val="333333"/>
              </a:solidFill>
              <a:effectLst/>
              <a:latin typeface="eui-default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u="sng" dirty="0">
                <a:hlinkClick r:id="rId2"/>
              </a:rPr>
              <a:t>EIC Accelerator Open 2021 (HORIZON-EIC-2021-ACCELERATOROPEN-01)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149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9326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 smtClean="0">
                <a:hlinkClick r:id="rId2"/>
              </a:rPr>
              <a:t>EIC Accelerator Challenges 2021 </a:t>
            </a:r>
            <a:r>
              <a:rPr lang="en-GB" dirty="0" smtClean="0">
                <a:hlinkClick r:id="rId2"/>
              </a:rPr>
              <a:t>(</a:t>
            </a:r>
            <a:r>
              <a:rPr lang="en-GB" dirty="0" smtClean="0">
                <a:hlinkClick r:id="rId2"/>
              </a:rPr>
              <a:t>HORIZON-EIC-2021-ACCELERATORCHALLENGES-01)</a:t>
            </a:r>
            <a:r>
              <a:rPr lang="sr-Latn-RS" dirty="0" smtClean="0"/>
              <a:t> </a:t>
            </a:r>
            <a:endParaRPr lang="en-GB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529535"/>
            <a:ext cx="11284131" cy="47406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dirty="0" smtClean="0"/>
              <a:t>Deadline </a:t>
            </a:r>
            <a:r>
              <a:rPr lang="en-GB" sz="1400" dirty="0" smtClean="0"/>
              <a:t>model</a:t>
            </a:r>
            <a:r>
              <a:rPr lang="sr-Latn-RS" sz="1400" dirty="0" smtClean="0"/>
              <a:t>: </a:t>
            </a:r>
            <a:r>
              <a:rPr lang="sr-Latn-RS" sz="1400" dirty="0" smtClean="0"/>
              <a:t>	</a:t>
            </a:r>
            <a:r>
              <a:rPr lang="en-GB" sz="1400" b="1" dirty="0" smtClean="0"/>
              <a:t>multiple cut-off</a:t>
            </a:r>
            <a:endParaRPr lang="sr-Latn-RS" sz="1400" b="1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dirty="0" smtClean="0"/>
              <a:t>Opening </a:t>
            </a:r>
            <a:r>
              <a:rPr lang="en-GB" sz="1400" dirty="0" smtClean="0"/>
              <a:t>date</a:t>
            </a:r>
            <a:r>
              <a:rPr lang="sr-Latn-RS" sz="1400" dirty="0" smtClean="0"/>
              <a:t>: </a:t>
            </a:r>
            <a:r>
              <a:rPr lang="sr-Latn-RS" sz="1400" dirty="0" smtClean="0"/>
              <a:t>	</a:t>
            </a:r>
            <a:r>
              <a:rPr lang="en-GB" sz="1400" b="1" dirty="0" smtClean="0"/>
              <a:t>08 </a:t>
            </a:r>
            <a:r>
              <a:rPr lang="en-GB" sz="1400" b="1" dirty="0" smtClean="0"/>
              <a:t>April 2021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dirty="0" smtClean="0"/>
              <a:t>Deadline dates</a:t>
            </a:r>
            <a:r>
              <a:rPr lang="sr-Latn-RS" sz="1400" dirty="0" smtClean="0"/>
              <a:t>: </a:t>
            </a:r>
            <a:r>
              <a:rPr lang="sr-Latn-RS" sz="1400" dirty="0" smtClean="0"/>
              <a:t>	</a:t>
            </a:r>
            <a:r>
              <a:rPr lang="en-GB" sz="1400" b="1" dirty="0" smtClean="0"/>
              <a:t>16 </a:t>
            </a:r>
            <a:r>
              <a:rPr lang="en-GB" sz="1400" b="1" dirty="0" smtClean="0"/>
              <a:t>June </a:t>
            </a:r>
            <a:r>
              <a:rPr lang="en-GB" sz="1400" b="1" dirty="0" smtClean="0"/>
              <a:t>2021</a:t>
            </a:r>
            <a:endParaRPr lang="sr-Latn-RS" sz="1400" b="1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r-Latn-RS" sz="1400" dirty="0"/>
              <a:t>		</a:t>
            </a:r>
            <a:r>
              <a:rPr lang="en-GB" sz="1400" b="1" dirty="0" smtClean="0"/>
              <a:t>06 </a:t>
            </a:r>
            <a:r>
              <a:rPr lang="en-GB" sz="1400" b="1" dirty="0" smtClean="0"/>
              <a:t>October </a:t>
            </a:r>
            <a:r>
              <a:rPr lang="en-GB" sz="1400" b="1" dirty="0" smtClean="0"/>
              <a:t>2021</a:t>
            </a:r>
            <a:endParaRPr lang="sr-Latn-RS" sz="1400" dirty="0"/>
          </a:p>
          <a:p>
            <a:r>
              <a:rPr lang="sr-Latn-RS" sz="1800" dirty="0" smtClean="0"/>
              <a:t>T</a:t>
            </a:r>
            <a:r>
              <a:rPr lang="en-GB" sz="1800" dirty="0" smtClean="0"/>
              <a:t>he </a:t>
            </a:r>
            <a:r>
              <a:rPr lang="en-GB" sz="1800" dirty="0"/>
              <a:t>EIC Accelerator Challenges supports companies (principally start-ups and SMEs) to scale up high impact innovations with the potential to create new markets or disrupt existing ones in identified areas of strategic relevance. </a:t>
            </a:r>
            <a:endParaRPr lang="sr-Latn-RS" sz="1800" dirty="0" smtClean="0"/>
          </a:p>
          <a:p>
            <a:r>
              <a:rPr lang="sr-Latn-RS" sz="1800" dirty="0" smtClean="0"/>
              <a:t>A</a:t>
            </a:r>
            <a:r>
              <a:rPr lang="en-GB" sz="1800" dirty="0" err="1" smtClean="0"/>
              <a:t>pply</a:t>
            </a:r>
            <a:r>
              <a:rPr lang="en-GB" sz="1800" dirty="0" smtClean="0"/>
              <a:t> </a:t>
            </a:r>
            <a:r>
              <a:rPr lang="en-GB" sz="1800" dirty="0"/>
              <a:t>to the </a:t>
            </a:r>
            <a:r>
              <a:rPr lang="en-GB" sz="1800" b="1" dirty="0"/>
              <a:t>EIC Accelerator Challenge – Green Deal innovations for the Economic Recovery</a:t>
            </a:r>
            <a:r>
              <a:rPr lang="en-GB" sz="1800" dirty="0"/>
              <a:t>, if your project supports the Green Deal implementation by significantly contributing to at least one of the following sustainability goals:</a:t>
            </a:r>
          </a:p>
          <a:p>
            <a:pPr lvl="1"/>
            <a:r>
              <a:rPr lang="en-GB" sz="1400" dirty="0"/>
              <a:t>Increasing the EU’s climate mitigation and/or adaptation ambition;</a:t>
            </a:r>
          </a:p>
          <a:p>
            <a:pPr lvl="1"/>
            <a:r>
              <a:rPr lang="en-GB" sz="1400" dirty="0"/>
              <a:t>Supplying clean, affordable and secure energy;</a:t>
            </a:r>
          </a:p>
          <a:p>
            <a:pPr lvl="1"/>
            <a:r>
              <a:rPr lang="en-GB" sz="1400" dirty="0"/>
              <a:t>Transitioning of industry to a clean and/or circular economy (including waste prevention and/or recycling);</a:t>
            </a:r>
          </a:p>
          <a:p>
            <a:pPr lvl="1"/>
            <a:r>
              <a:rPr lang="en-GB" sz="1400" dirty="0"/>
              <a:t>Building and renovating in an energy and resource efficient way;</a:t>
            </a:r>
          </a:p>
          <a:p>
            <a:pPr lvl="1"/>
            <a:r>
              <a:rPr lang="en-GB" sz="1400" dirty="0"/>
              <a:t>Accelerating the shift to sustainable and smart mobility;</a:t>
            </a:r>
          </a:p>
          <a:p>
            <a:pPr lvl="1"/>
            <a:r>
              <a:rPr lang="en-GB" sz="1400" dirty="0"/>
              <a:t>Transition to a fair, healthy and environmentally-friendly food system;</a:t>
            </a:r>
          </a:p>
          <a:p>
            <a:pPr lvl="1"/>
            <a:r>
              <a:rPr lang="en-GB" sz="1400" dirty="0"/>
              <a:t>Preserving and restoring ecosystems and biodiversity (including nature based solutions that provide co-benefits for climate adaptation and mitigation);</a:t>
            </a:r>
          </a:p>
          <a:p>
            <a:pPr lvl="1"/>
            <a:r>
              <a:rPr lang="en-GB" sz="1400" dirty="0"/>
              <a:t>Realising a zero pollution ambition and a toxic-free environment</a:t>
            </a:r>
            <a:r>
              <a:rPr lang="en-GB" sz="1400" dirty="0" smtClean="0"/>
              <a:t>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469124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IPARD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228" y="4005943"/>
            <a:ext cx="11284137" cy="2542903"/>
          </a:xfrm>
        </p:spPr>
        <p:txBody>
          <a:bodyPr>
            <a:normAutofit fontScale="62500" lnSpcReduction="20000"/>
          </a:bodyPr>
          <a:lstStyle/>
          <a:p>
            <a:pPr fontAlgn="base"/>
            <a:r>
              <a:rPr lang="en-GB" dirty="0"/>
              <a:t>IPARD II – instrument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pretpristupnu</a:t>
            </a:r>
            <a:r>
              <a:rPr lang="en-GB" dirty="0"/>
              <a:t> </a:t>
            </a:r>
            <a:r>
              <a:rPr lang="en-GB" dirty="0" err="1"/>
              <a:t>pomoć</a:t>
            </a:r>
            <a:r>
              <a:rPr lang="en-GB" dirty="0"/>
              <a:t> u </a:t>
            </a:r>
            <a:r>
              <a:rPr lang="en-GB" dirty="0" err="1"/>
              <a:t>oblasti</a:t>
            </a:r>
            <a:r>
              <a:rPr lang="en-GB" dirty="0"/>
              <a:t> </a:t>
            </a:r>
            <a:r>
              <a:rPr lang="en-GB" dirty="0" err="1"/>
              <a:t>ruralnog</a:t>
            </a:r>
            <a:r>
              <a:rPr lang="en-GB" dirty="0"/>
              <a:t> </a:t>
            </a:r>
            <a:r>
              <a:rPr lang="en-GB" dirty="0" err="1"/>
              <a:t>razvoja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programski</a:t>
            </a:r>
            <a:r>
              <a:rPr lang="en-GB" dirty="0"/>
              <a:t> period 2014.do 2020. </a:t>
            </a:r>
            <a:r>
              <a:rPr lang="en-GB" dirty="0" err="1"/>
              <a:t>godine</a:t>
            </a:r>
            <a:r>
              <a:rPr lang="en-GB" dirty="0"/>
              <a:t> </a:t>
            </a:r>
            <a:r>
              <a:rPr lang="en-GB" dirty="0" err="1"/>
              <a:t>pruža</a:t>
            </a:r>
            <a:r>
              <a:rPr lang="en-GB" dirty="0"/>
              <a:t> </a:t>
            </a:r>
            <a:r>
              <a:rPr lang="en-GB" dirty="0" err="1"/>
              <a:t>investicionu</a:t>
            </a:r>
            <a:r>
              <a:rPr lang="en-GB" dirty="0"/>
              <a:t> </a:t>
            </a:r>
            <a:r>
              <a:rPr lang="en-GB" dirty="0" err="1"/>
              <a:t>podršku</a:t>
            </a:r>
            <a:r>
              <a:rPr lang="en-GB" dirty="0"/>
              <a:t> od 175 </a:t>
            </a:r>
            <a:r>
              <a:rPr lang="en-GB" dirty="0" err="1"/>
              <a:t>miliona</a:t>
            </a:r>
            <a:r>
              <a:rPr lang="en-GB" dirty="0"/>
              <a:t> </a:t>
            </a:r>
            <a:r>
              <a:rPr lang="en-GB" dirty="0" err="1"/>
              <a:t>evra</a:t>
            </a:r>
            <a:r>
              <a:rPr lang="en-GB" dirty="0"/>
              <a:t>, </a:t>
            </a:r>
            <a:r>
              <a:rPr lang="en-GB" dirty="0" err="1"/>
              <a:t>namenjenu</a:t>
            </a:r>
            <a:r>
              <a:rPr lang="en-GB" dirty="0"/>
              <a:t> </a:t>
            </a:r>
            <a:r>
              <a:rPr lang="en-GB" dirty="0" err="1"/>
              <a:t>jačanju</a:t>
            </a:r>
            <a:r>
              <a:rPr lang="en-GB" dirty="0"/>
              <a:t> </a:t>
            </a:r>
            <a:r>
              <a:rPr lang="en-GB" dirty="0" err="1"/>
              <a:t>konkurentnosti</a:t>
            </a:r>
            <a:r>
              <a:rPr lang="en-GB" dirty="0"/>
              <a:t> </a:t>
            </a:r>
            <a:r>
              <a:rPr lang="en-GB" dirty="0" err="1"/>
              <a:t>sektora</a:t>
            </a:r>
            <a:r>
              <a:rPr lang="en-GB" dirty="0"/>
              <a:t> </a:t>
            </a:r>
            <a:r>
              <a:rPr lang="en-GB" dirty="0" err="1"/>
              <a:t>proizvodnje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prerade</a:t>
            </a:r>
            <a:r>
              <a:rPr lang="en-GB" dirty="0"/>
              <a:t> </a:t>
            </a:r>
            <a:r>
              <a:rPr lang="en-GB" dirty="0" err="1"/>
              <a:t>hrane</a:t>
            </a:r>
            <a:r>
              <a:rPr lang="en-GB" dirty="0"/>
              <a:t>, </a:t>
            </a:r>
            <a:r>
              <a:rPr lang="en-GB" dirty="0" err="1"/>
              <a:t>koja</a:t>
            </a:r>
            <a:r>
              <a:rPr lang="en-GB" dirty="0"/>
              <a:t> </a:t>
            </a:r>
            <a:r>
              <a:rPr lang="en-GB" dirty="0" err="1"/>
              <a:t>će</a:t>
            </a:r>
            <a:r>
              <a:rPr lang="en-GB" dirty="0"/>
              <a:t> </a:t>
            </a:r>
            <a:r>
              <a:rPr lang="en-GB" dirty="0" err="1"/>
              <a:t>pomoći</a:t>
            </a:r>
            <a:r>
              <a:rPr lang="en-GB" dirty="0"/>
              <a:t> </a:t>
            </a:r>
            <a:r>
              <a:rPr lang="en-GB" dirty="0" err="1"/>
              <a:t>postepenom</a:t>
            </a:r>
            <a:r>
              <a:rPr lang="en-GB" dirty="0"/>
              <a:t> </a:t>
            </a:r>
            <a:r>
              <a:rPr lang="en-GB" dirty="0" err="1"/>
              <a:t>prilagođavanju</a:t>
            </a:r>
            <a:r>
              <a:rPr lang="en-GB" dirty="0"/>
              <a:t> </a:t>
            </a:r>
            <a:r>
              <a:rPr lang="en-GB" dirty="0" err="1"/>
              <a:t>standardima</a:t>
            </a:r>
            <a:r>
              <a:rPr lang="en-GB" dirty="0"/>
              <a:t> EU u </a:t>
            </a:r>
            <a:r>
              <a:rPr lang="en-GB" dirty="0" err="1"/>
              <a:t>oblastima</a:t>
            </a:r>
            <a:r>
              <a:rPr lang="en-GB" dirty="0"/>
              <a:t> </a:t>
            </a:r>
            <a:r>
              <a:rPr lang="en-GB" dirty="0" err="1"/>
              <a:t>higijene</a:t>
            </a:r>
            <a:r>
              <a:rPr lang="en-GB" dirty="0"/>
              <a:t>, </a:t>
            </a:r>
            <a:r>
              <a:rPr lang="en-GB" dirty="0" err="1"/>
              <a:t>bezbednosti</a:t>
            </a:r>
            <a:r>
              <a:rPr lang="en-GB" dirty="0"/>
              <a:t> </a:t>
            </a:r>
            <a:r>
              <a:rPr lang="en-GB" dirty="0" err="1"/>
              <a:t>hrane</a:t>
            </a:r>
            <a:r>
              <a:rPr lang="en-GB" dirty="0"/>
              <a:t>, </a:t>
            </a:r>
            <a:r>
              <a:rPr lang="en-GB" dirty="0" err="1"/>
              <a:t>veterine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zaštite</a:t>
            </a:r>
            <a:r>
              <a:rPr lang="en-GB" dirty="0"/>
              <a:t> </a:t>
            </a:r>
            <a:r>
              <a:rPr lang="en-GB" dirty="0" err="1"/>
              <a:t>životne</a:t>
            </a:r>
            <a:r>
              <a:rPr lang="en-GB" dirty="0"/>
              <a:t> </a:t>
            </a:r>
            <a:r>
              <a:rPr lang="en-GB" dirty="0" err="1"/>
              <a:t>sredine</a:t>
            </a:r>
            <a:r>
              <a:rPr lang="en-GB" dirty="0"/>
              <a:t>, </a:t>
            </a:r>
            <a:r>
              <a:rPr lang="en-GB" dirty="0" err="1"/>
              <a:t>kao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diversifikacije</a:t>
            </a:r>
            <a:r>
              <a:rPr lang="en-GB" dirty="0"/>
              <a:t> </a:t>
            </a:r>
            <a:r>
              <a:rPr lang="en-GB" dirty="0" err="1"/>
              <a:t>ruralne</a:t>
            </a:r>
            <a:r>
              <a:rPr lang="en-GB" dirty="0"/>
              <a:t> </a:t>
            </a:r>
            <a:r>
              <a:rPr lang="en-GB" dirty="0" err="1"/>
              <a:t>ekonomije</a:t>
            </a:r>
            <a:r>
              <a:rPr lang="en-GB" dirty="0" smtClean="0"/>
              <a:t>.</a:t>
            </a:r>
            <a:endParaRPr lang="en-GB" dirty="0"/>
          </a:p>
          <a:p>
            <a:pPr fontAlgn="base"/>
            <a:r>
              <a:rPr lang="en-GB" dirty="0" err="1"/>
              <a:t>Mera</a:t>
            </a:r>
            <a:r>
              <a:rPr lang="en-GB" dirty="0"/>
              <a:t> 1: </a:t>
            </a:r>
            <a:r>
              <a:rPr lang="en-GB" dirty="0" err="1"/>
              <a:t>Investicije</a:t>
            </a:r>
            <a:r>
              <a:rPr lang="en-GB" dirty="0"/>
              <a:t> u </a:t>
            </a:r>
            <a:r>
              <a:rPr lang="en-GB" dirty="0" err="1"/>
              <a:t>fizičku</a:t>
            </a:r>
            <a:r>
              <a:rPr lang="en-GB" dirty="0"/>
              <a:t> </a:t>
            </a:r>
            <a:r>
              <a:rPr lang="en-GB" dirty="0" err="1"/>
              <a:t>imovinu</a:t>
            </a:r>
            <a:r>
              <a:rPr lang="en-GB" dirty="0"/>
              <a:t> </a:t>
            </a:r>
            <a:r>
              <a:rPr lang="en-GB" dirty="0" err="1"/>
              <a:t>poljoprivrednih</a:t>
            </a:r>
            <a:r>
              <a:rPr lang="en-GB" dirty="0"/>
              <a:t> </a:t>
            </a:r>
            <a:r>
              <a:rPr lang="en-GB" dirty="0" err="1"/>
              <a:t>gazdinstava</a:t>
            </a:r>
            <a:endParaRPr lang="en-GB" dirty="0"/>
          </a:p>
          <a:p>
            <a:pPr fontAlgn="base"/>
            <a:r>
              <a:rPr lang="en-GB" dirty="0" err="1"/>
              <a:t>Mera</a:t>
            </a:r>
            <a:r>
              <a:rPr lang="en-GB" dirty="0"/>
              <a:t> 3: </a:t>
            </a:r>
            <a:r>
              <a:rPr lang="en-GB" dirty="0" err="1"/>
              <a:t>Investicije</a:t>
            </a:r>
            <a:r>
              <a:rPr lang="en-GB" dirty="0"/>
              <a:t> u </a:t>
            </a:r>
            <a:r>
              <a:rPr lang="en-GB" dirty="0" err="1"/>
              <a:t>fizičku</a:t>
            </a:r>
            <a:r>
              <a:rPr lang="en-GB" dirty="0"/>
              <a:t> </a:t>
            </a:r>
            <a:r>
              <a:rPr lang="en-GB" dirty="0" err="1"/>
              <a:t>imovinu</a:t>
            </a:r>
            <a:r>
              <a:rPr lang="en-GB" dirty="0"/>
              <a:t> </a:t>
            </a:r>
            <a:r>
              <a:rPr lang="en-GB" dirty="0" err="1"/>
              <a:t>koje</a:t>
            </a:r>
            <a:r>
              <a:rPr lang="en-GB" dirty="0"/>
              <a:t> se </a:t>
            </a:r>
            <a:r>
              <a:rPr lang="en-GB" dirty="0" err="1"/>
              <a:t>tiču</a:t>
            </a:r>
            <a:r>
              <a:rPr lang="en-GB" dirty="0"/>
              <a:t> </a:t>
            </a:r>
            <a:r>
              <a:rPr lang="en-GB" dirty="0" err="1"/>
              <a:t>prerade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 smtClean="0"/>
              <a:t>marketin</a:t>
            </a:r>
            <a:r>
              <a:rPr lang="sr-Latn-RS" dirty="0" smtClean="0"/>
              <a:t>g</a:t>
            </a:r>
            <a:r>
              <a:rPr lang="en-GB" dirty="0" smtClean="0"/>
              <a:t>a </a:t>
            </a:r>
            <a:r>
              <a:rPr lang="en-GB" dirty="0" err="1"/>
              <a:t>poljoprivrednih</a:t>
            </a:r>
            <a:r>
              <a:rPr lang="en-GB" dirty="0"/>
              <a:t> </a:t>
            </a:r>
            <a:r>
              <a:rPr lang="en-GB" dirty="0" err="1"/>
              <a:t>proizvoda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ribarstva</a:t>
            </a:r>
            <a:endParaRPr lang="en-GB" dirty="0"/>
          </a:p>
          <a:p>
            <a:pPr fontAlgn="base"/>
            <a:r>
              <a:rPr lang="en-GB" dirty="0" err="1"/>
              <a:t>Mera</a:t>
            </a:r>
            <a:r>
              <a:rPr lang="en-GB" dirty="0"/>
              <a:t> 7: </a:t>
            </a:r>
            <a:r>
              <a:rPr lang="en-GB" dirty="0" err="1"/>
              <a:t>Diverzifikacija</a:t>
            </a:r>
            <a:r>
              <a:rPr lang="en-GB" dirty="0"/>
              <a:t> </a:t>
            </a:r>
            <a:r>
              <a:rPr lang="en-GB" dirty="0" err="1"/>
              <a:t>poljoprivrednih</a:t>
            </a:r>
            <a:r>
              <a:rPr lang="en-GB" dirty="0"/>
              <a:t> </a:t>
            </a:r>
            <a:r>
              <a:rPr lang="en-GB" dirty="0" err="1"/>
              <a:t>gazdinstava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razvoj</a:t>
            </a:r>
            <a:r>
              <a:rPr lang="en-GB" dirty="0"/>
              <a:t> </a:t>
            </a:r>
            <a:r>
              <a:rPr lang="en-GB" dirty="0" err="1"/>
              <a:t>poslovanja</a:t>
            </a:r>
            <a:endParaRPr lang="en-GB" dirty="0"/>
          </a:p>
          <a:p>
            <a:pPr fontAlgn="base"/>
            <a:r>
              <a:rPr lang="en-GB" dirty="0" err="1"/>
              <a:t>Mera</a:t>
            </a:r>
            <a:r>
              <a:rPr lang="en-GB" dirty="0"/>
              <a:t> 9: </a:t>
            </a:r>
            <a:r>
              <a:rPr lang="en-GB" dirty="0" err="1"/>
              <a:t>Tehnička</a:t>
            </a:r>
            <a:r>
              <a:rPr lang="en-GB" dirty="0"/>
              <a:t> </a:t>
            </a:r>
            <a:r>
              <a:rPr lang="en-GB" dirty="0" err="1"/>
              <a:t>pomoć</a:t>
            </a:r>
            <a:r>
              <a:rPr lang="en-GB" dirty="0"/>
              <a:t>: </a:t>
            </a:r>
            <a:r>
              <a:rPr lang="en-GB" dirty="0" err="1"/>
              <a:t>mera</a:t>
            </a:r>
            <a:r>
              <a:rPr lang="en-GB" dirty="0"/>
              <a:t> </a:t>
            </a:r>
            <a:r>
              <a:rPr lang="en-GB" dirty="0" err="1"/>
              <a:t>podržava</a:t>
            </a:r>
            <a:r>
              <a:rPr lang="en-GB" dirty="0"/>
              <a:t> </a:t>
            </a:r>
            <a:r>
              <a:rPr lang="en-GB" dirty="0" err="1"/>
              <a:t>tehničku</a:t>
            </a:r>
            <a:r>
              <a:rPr lang="en-GB" dirty="0"/>
              <a:t> </a:t>
            </a:r>
            <a:r>
              <a:rPr lang="en-GB" dirty="0" err="1"/>
              <a:t>pomoć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troškove</a:t>
            </a:r>
            <a:r>
              <a:rPr lang="en-GB" dirty="0"/>
              <a:t> u </a:t>
            </a:r>
            <a:r>
              <a:rPr lang="en-GB" dirty="0" err="1"/>
              <a:t>vezi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sprovođenjem</a:t>
            </a:r>
            <a:r>
              <a:rPr lang="en-GB" dirty="0"/>
              <a:t> IPARD </a:t>
            </a:r>
            <a:r>
              <a:rPr lang="en-GB" dirty="0" err="1"/>
              <a:t>programa</a:t>
            </a:r>
            <a:endParaRPr lang="en-GB" dirty="0"/>
          </a:p>
          <a:p>
            <a:pPr fontAlgn="base"/>
            <a:endParaRPr lang="ru-RU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3880" y="73614"/>
            <a:ext cx="4747364" cy="203386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42250" y="1512165"/>
            <a:ext cx="6731630" cy="214543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RS" dirty="0" smtClean="0"/>
              <a:t>Uprava za agrarna placanja (</a:t>
            </a:r>
            <a:r>
              <a:rPr lang="sr-Latn-RS" dirty="0" smtClean="0">
                <a:hlinkClick r:id="rId3"/>
              </a:rPr>
              <a:t>http://uap.gov.rs/</a:t>
            </a:r>
            <a:r>
              <a:rPr lang="sr-Latn-RS" dirty="0" smtClean="0"/>
              <a:t>)</a:t>
            </a:r>
          </a:p>
          <a:p>
            <a:r>
              <a:rPr lang="sr-Latn-RS" dirty="0"/>
              <a:t>Instrument za pretpristupnu pomoć (IPA II) predstavlja pomoć državama potencijalnim kandidatima za članstvo i državama u statusu kandidata da proces stabilizacije i pridruživanja sprovedu u skladu sa njihovim specifičnostima. Prioritetna oblast poljoprivreda i ruralni razvoj, namenjena je zemljama kandidatima sa ciljem pripreme za implementaciju i upravljanje Zajedničkom poljoprivrednom politikom EU (eng.Common Agricultural Policy</a:t>
            </a:r>
            <a:r>
              <a:rPr lang="sr-Latn-RS" dirty="0" smtClean="0"/>
              <a:t>).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359072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Mera 1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228" y="1802674"/>
            <a:ext cx="11284137" cy="4746172"/>
          </a:xfrm>
        </p:spPr>
        <p:txBody>
          <a:bodyPr>
            <a:normAutofit fontScale="85000" lnSpcReduction="20000"/>
          </a:bodyPr>
          <a:lstStyle/>
          <a:p>
            <a:pPr fontAlgn="base"/>
            <a:r>
              <a:rPr lang="en-GB" dirty="0"/>
              <a:t>Š</a:t>
            </a:r>
            <a:r>
              <a:rPr lang="sr-Cyrl-RS" dirty="0"/>
              <a:t>е</a:t>
            </a:r>
            <a:r>
              <a:rPr lang="en-GB" dirty="0" err="1"/>
              <a:t>sti</a:t>
            </a:r>
            <a:r>
              <a:rPr lang="en-GB" dirty="0"/>
              <a:t> </a:t>
            </a:r>
            <a:r>
              <a:rPr lang="en-GB" dirty="0" err="1"/>
              <a:t>javni</a:t>
            </a:r>
            <a:r>
              <a:rPr lang="en-GB" dirty="0"/>
              <a:t> </a:t>
            </a:r>
            <a:r>
              <a:rPr lang="en-GB" dirty="0" err="1"/>
              <a:t>poziv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IPARD </a:t>
            </a:r>
            <a:r>
              <a:rPr lang="en-GB" dirty="0" err="1"/>
              <a:t>podsticaj</a:t>
            </a:r>
            <a:r>
              <a:rPr lang="sr-Cyrl-RS" dirty="0"/>
              <a:t>е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inv</a:t>
            </a:r>
            <a:r>
              <a:rPr lang="sr-Cyrl-RS" dirty="0"/>
              <a:t>е</a:t>
            </a:r>
            <a:r>
              <a:rPr lang="en-GB" dirty="0" err="1"/>
              <a:t>sticij</a:t>
            </a:r>
            <a:r>
              <a:rPr lang="sr-Cyrl-RS" dirty="0"/>
              <a:t>е </a:t>
            </a:r>
            <a:r>
              <a:rPr lang="en-GB" dirty="0"/>
              <a:t>u </a:t>
            </a:r>
            <a:r>
              <a:rPr lang="en-GB" dirty="0" err="1"/>
              <a:t>fizičku</a:t>
            </a:r>
            <a:r>
              <a:rPr lang="en-GB" dirty="0"/>
              <a:t> </a:t>
            </a:r>
            <a:r>
              <a:rPr lang="en-GB" dirty="0" err="1"/>
              <a:t>imovinu</a:t>
            </a:r>
            <a:r>
              <a:rPr lang="en-GB" dirty="0"/>
              <a:t> </a:t>
            </a:r>
            <a:r>
              <a:rPr lang="en-GB" dirty="0" err="1"/>
              <a:t>poljoprivr</a:t>
            </a:r>
            <a:r>
              <a:rPr lang="sr-Cyrl-RS" dirty="0"/>
              <a:t>е</a:t>
            </a:r>
            <a:r>
              <a:rPr lang="en-GB" dirty="0" err="1"/>
              <a:t>dnih</a:t>
            </a:r>
            <a:r>
              <a:rPr lang="en-GB" dirty="0"/>
              <a:t> </a:t>
            </a:r>
            <a:r>
              <a:rPr lang="en-GB" dirty="0" err="1"/>
              <a:t>gazdinstava</a:t>
            </a:r>
            <a:r>
              <a:rPr lang="en-GB" dirty="0"/>
              <a:t> – </a:t>
            </a:r>
            <a:r>
              <a:rPr lang="en-GB" dirty="0" err="1"/>
              <a:t>izgradnju</a:t>
            </a:r>
            <a:r>
              <a:rPr lang="en-GB" dirty="0"/>
              <a:t> </a:t>
            </a:r>
            <a:r>
              <a:rPr lang="en-GB" dirty="0" err="1"/>
              <a:t>obj</a:t>
            </a:r>
            <a:r>
              <a:rPr lang="sr-Cyrl-RS" dirty="0"/>
              <a:t>е</a:t>
            </a:r>
            <a:r>
              <a:rPr lang="en-GB" dirty="0"/>
              <a:t>kata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kupovinu</a:t>
            </a:r>
            <a:r>
              <a:rPr lang="en-GB" dirty="0"/>
              <a:t> </a:t>
            </a:r>
            <a:r>
              <a:rPr lang="en-GB" dirty="0" err="1"/>
              <a:t>nov</a:t>
            </a:r>
            <a:r>
              <a:rPr lang="sr-Cyrl-RS" dirty="0"/>
              <a:t>е </a:t>
            </a:r>
            <a:r>
              <a:rPr lang="en-GB" dirty="0"/>
              <a:t>m</a:t>
            </a:r>
            <a:r>
              <a:rPr lang="sr-Cyrl-RS" dirty="0"/>
              <a:t>е</a:t>
            </a:r>
            <a:r>
              <a:rPr lang="en-GB" dirty="0" err="1"/>
              <a:t>hanizacij</a:t>
            </a:r>
            <a:r>
              <a:rPr lang="sr-Cyrl-RS" dirty="0"/>
              <a:t>е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opr</a:t>
            </a:r>
            <a:r>
              <a:rPr lang="sr-Cyrl-RS" dirty="0"/>
              <a:t>е</a:t>
            </a:r>
            <a:r>
              <a:rPr lang="en-GB" dirty="0"/>
              <a:t>m</a:t>
            </a:r>
            <a:r>
              <a:rPr lang="sr-Cyrl-RS" dirty="0"/>
              <a:t>е, </a:t>
            </a:r>
            <a:r>
              <a:rPr lang="en-GB" dirty="0" err="1"/>
              <a:t>osim</a:t>
            </a:r>
            <a:r>
              <a:rPr lang="en-GB" dirty="0"/>
              <a:t> </a:t>
            </a:r>
            <a:r>
              <a:rPr lang="en-GB" dirty="0" err="1"/>
              <a:t>inv</a:t>
            </a:r>
            <a:r>
              <a:rPr lang="sr-Cyrl-RS" dirty="0"/>
              <a:t>е</a:t>
            </a:r>
            <a:r>
              <a:rPr lang="en-GB" dirty="0" err="1"/>
              <a:t>sticija</a:t>
            </a:r>
            <a:r>
              <a:rPr lang="en-GB" dirty="0"/>
              <a:t> u </a:t>
            </a:r>
            <a:r>
              <a:rPr lang="en-GB" dirty="0" err="1"/>
              <a:t>nabavku</a:t>
            </a:r>
            <a:r>
              <a:rPr lang="en-GB" dirty="0"/>
              <a:t> </a:t>
            </a:r>
            <a:r>
              <a:rPr lang="en-GB" dirty="0" err="1"/>
              <a:t>novih</a:t>
            </a:r>
            <a:r>
              <a:rPr lang="en-GB" dirty="0"/>
              <a:t> </a:t>
            </a:r>
            <a:r>
              <a:rPr lang="en-GB" dirty="0" err="1"/>
              <a:t>traktora</a:t>
            </a:r>
            <a:r>
              <a:rPr lang="en-GB" dirty="0"/>
              <a:t>. </a:t>
            </a:r>
            <a:endParaRPr lang="sr-Latn-RS" dirty="0" smtClean="0"/>
          </a:p>
          <a:p>
            <a:pPr fontAlgn="base"/>
            <a:r>
              <a:rPr lang="en-GB" dirty="0" err="1" smtClean="0"/>
              <a:t>Raspisan</a:t>
            </a:r>
            <a:r>
              <a:rPr lang="en-GB" dirty="0" smtClean="0"/>
              <a:t> </a:t>
            </a:r>
            <a:r>
              <a:rPr lang="en-GB" dirty="0"/>
              <a:t>j</a:t>
            </a:r>
            <a:r>
              <a:rPr lang="sr-Cyrl-RS" dirty="0"/>
              <a:t>е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rok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podnoš</a:t>
            </a:r>
            <a:r>
              <a:rPr lang="sr-Cyrl-RS" dirty="0"/>
              <a:t>е</a:t>
            </a:r>
            <a:r>
              <a:rPr lang="en-GB" dirty="0" err="1"/>
              <a:t>nj</a:t>
            </a:r>
            <a:r>
              <a:rPr lang="sr-Cyrl-RS" dirty="0"/>
              <a:t>е </a:t>
            </a:r>
            <a:r>
              <a:rPr lang="en-GB" dirty="0" err="1"/>
              <a:t>zaht</a:t>
            </a:r>
            <a:r>
              <a:rPr lang="sr-Cyrl-RS" dirty="0"/>
              <a:t>е</a:t>
            </a:r>
            <a:r>
              <a:rPr lang="en-GB" dirty="0" err="1"/>
              <a:t>va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odobravanj</a:t>
            </a:r>
            <a:r>
              <a:rPr lang="sr-Cyrl-RS" dirty="0"/>
              <a:t>е </a:t>
            </a:r>
            <a:r>
              <a:rPr lang="en-GB" dirty="0" err="1"/>
              <a:t>prava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podsticaj</a:t>
            </a:r>
            <a:r>
              <a:rPr lang="sr-Cyrl-RS" dirty="0"/>
              <a:t>е </a:t>
            </a:r>
            <a:r>
              <a:rPr lang="en-GB" dirty="0"/>
              <a:t>j</a:t>
            </a:r>
            <a:r>
              <a:rPr lang="sr-Cyrl-RS" dirty="0"/>
              <a:t>е </a:t>
            </a:r>
            <a:r>
              <a:rPr lang="en-GB" b="1" dirty="0"/>
              <a:t>od 21. </a:t>
            </a:r>
            <a:r>
              <a:rPr lang="en-GB" b="1" dirty="0" err="1"/>
              <a:t>juna</a:t>
            </a:r>
            <a:r>
              <a:rPr lang="en-GB" b="1" dirty="0"/>
              <a:t> 2021. </a:t>
            </a:r>
            <a:r>
              <a:rPr lang="en-GB" b="1" dirty="0" err="1"/>
              <a:t>godin</a:t>
            </a:r>
            <a:r>
              <a:rPr lang="sr-Cyrl-RS" b="1" dirty="0"/>
              <a:t>е </a:t>
            </a:r>
            <a:r>
              <a:rPr lang="en-GB" b="1" dirty="0"/>
              <a:t>do 10. s</a:t>
            </a:r>
            <a:r>
              <a:rPr lang="sr-Cyrl-RS" b="1" dirty="0"/>
              <a:t>е</a:t>
            </a:r>
            <a:r>
              <a:rPr lang="en-GB" b="1" dirty="0" err="1"/>
              <a:t>pt</a:t>
            </a:r>
            <a:r>
              <a:rPr lang="sr-Cyrl-RS" b="1" dirty="0"/>
              <a:t>е</a:t>
            </a:r>
            <a:r>
              <a:rPr lang="en-GB" b="1" dirty="0" err="1"/>
              <a:t>mbra</a:t>
            </a:r>
            <a:r>
              <a:rPr lang="en-GB" b="1" dirty="0"/>
              <a:t> 2021. </a:t>
            </a:r>
            <a:r>
              <a:rPr lang="en-GB" b="1" dirty="0" err="1"/>
              <a:t>godin</a:t>
            </a:r>
            <a:r>
              <a:rPr lang="sr-Cyrl-RS" b="1" dirty="0"/>
              <a:t>е</a:t>
            </a:r>
            <a:r>
              <a:rPr lang="sr-Cyrl-RS" dirty="0"/>
              <a:t>.</a:t>
            </a:r>
            <a:r>
              <a:rPr lang="sr-Cyrl-RS" dirty="0"/>
              <a:t/>
            </a:r>
            <a:br>
              <a:rPr lang="sr-Cyrl-RS" dirty="0"/>
            </a:br>
            <a:r>
              <a:rPr lang="sr-Cyrl-RS" dirty="0"/>
              <a:t/>
            </a:r>
            <a:br>
              <a:rPr lang="sr-Cyrl-RS" dirty="0"/>
            </a:br>
            <a:r>
              <a:rPr lang="en-GB" dirty="0" err="1"/>
              <a:t>Visina</a:t>
            </a:r>
            <a:r>
              <a:rPr lang="en-GB" dirty="0"/>
              <a:t> </a:t>
            </a:r>
            <a:r>
              <a:rPr lang="en-GB" dirty="0" err="1"/>
              <a:t>podsticaja</a:t>
            </a:r>
            <a:r>
              <a:rPr lang="en-GB" dirty="0"/>
              <a:t> </a:t>
            </a:r>
            <a:r>
              <a:rPr lang="en-GB" dirty="0" err="1"/>
              <a:t>iznosi</a:t>
            </a:r>
            <a:r>
              <a:rPr lang="en-GB" dirty="0"/>
              <a:t> od 60 </a:t>
            </a:r>
            <a:r>
              <a:rPr lang="en-GB" dirty="0" err="1"/>
              <a:t>odsto</a:t>
            </a:r>
            <a:r>
              <a:rPr lang="en-GB" dirty="0"/>
              <a:t> do 80 </a:t>
            </a:r>
            <a:r>
              <a:rPr lang="en-GB" dirty="0" err="1"/>
              <a:t>odsto</a:t>
            </a:r>
            <a:r>
              <a:rPr lang="en-GB" dirty="0"/>
              <a:t>, u </a:t>
            </a:r>
            <a:r>
              <a:rPr lang="en-GB" dirty="0" err="1"/>
              <a:t>zavisnosti</a:t>
            </a:r>
            <a:r>
              <a:rPr lang="en-GB" dirty="0"/>
              <a:t> od toga da li j</a:t>
            </a:r>
            <a:r>
              <a:rPr lang="sr-Cyrl-RS" dirty="0"/>
              <a:t>е </a:t>
            </a:r>
            <a:r>
              <a:rPr lang="en-GB" dirty="0" err="1"/>
              <a:t>podnosilac</a:t>
            </a:r>
            <a:r>
              <a:rPr lang="en-GB" dirty="0"/>
              <a:t> </a:t>
            </a:r>
            <a:r>
              <a:rPr lang="en-GB" dirty="0" err="1"/>
              <a:t>mladi</a:t>
            </a:r>
            <a:r>
              <a:rPr lang="en-GB" dirty="0"/>
              <a:t> </a:t>
            </a:r>
            <a:r>
              <a:rPr lang="en-GB" dirty="0" err="1"/>
              <a:t>poljoprivr</a:t>
            </a:r>
            <a:r>
              <a:rPr lang="sr-Cyrl-RS" dirty="0"/>
              <a:t>е</a:t>
            </a:r>
            <a:r>
              <a:rPr lang="en-GB" dirty="0" err="1"/>
              <a:t>dnik</a:t>
            </a:r>
            <a:r>
              <a:rPr lang="en-GB" dirty="0"/>
              <a:t>, da li s</a:t>
            </a:r>
            <a:r>
              <a:rPr lang="sr-Cyrl-RS" dirty="0"/>
              <a:t>е </a:t>
            </a:r>
            <a:r>
              <a:rPr lang="en-GB" dirty="0" err="1"/>
              <a:t>poljoprivr</a:t>
            </a:r>
            <a:r>
              <a:rPr lang="sr-Cyrl-RS" dirty="0"/>
              <a:t>е</a:t>
            </a:r>
            <a:r>
              <a:rPr lang="en-GB" dirty="0" err="1"/>
              <a:t>dno</a:t>
            </a:r>
            <a:r>
              <a:rPr lang="en-GB" dirty="0"/>
              <a:t> </a:t>
            </a:r>
            <a:r>
              <a:rPr lang="en-GB" dirty="0" err="1"/>
              <a:t>gazdinstvo</a:t>
            </a:r>
            <a:r>
              <a:rPr lang="en-GB" dirty="0"/>
              <a:t> </a:t>
            </a:r>
            <a:r>
              <a:rPr lang="en-GB" dirty="0" err="1"/>
              <a:t>nalazi</a:t>
            </a:r>
            <a:r>
              <a:rPr lang="en-GB" dirty="0"/>
              <a:t> u </a:t>
            </a:r>
            <a:r>
              <a:rPr lang="en-GB" dirty="0" err="1"/>
              <a:t>planinskom</a:t>
            </a:r>
            <a:r>
              <a:rPr lang="en-GB" dirty="0"/>
              <a:t> </a:t>
            </a:r>
            <a:r>
              <a:rPr lang="en-GB" dirty="0" err="1"/>
              <a:t>području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da li s</a:t>
            </a:r>
            <a:r>
              <a:rPr lang="sr-Cyrl-RS" dirty="0"/>
              <a:t>е </a:t>
            </a:r>
            <a:r>
              <a:rPr lang="en-GB" dirty="0" err="1"/>
              <a:t>inv</a:t>
            </a:r>
            <a:r>
              <a:rPr lang="sr-Cyrl-RS" dirty="0"/>
              <a:t>е</a:t>
            </a:r>
            <a:r>
              <a:rPr lang="en-GB" dirty="0" err="1"/>
              <a:t>sticija</a:t>
            </a:r>
            <a:r>
              <a:rPr lang="en-GB" dirty="0"/>
              <a:t> </a:t>
            </a:r>
            <a:r>
              <a:rPr lang="en-GB" dirty="0" err="1"/>
              <a:t>odnosi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upravljanj</a:t>
            </a:r>
            <a:r>
              <a:rPr lang="sr-Cyrl-RS" dirty="0"/>
              <a:t>е </a:t>
            </a:r>
            <a:r>
              <a:rPr lang="en-GB" dirty="0" err="1"/>
              <a:t>otpadom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otpadnim</a:t>
            </a:r>
            <a:r>
              <a:rPr lang="en-GB" dirty="0"/>
              <a:t> </a:t>
            </a:r>
            <a:r>
              <a:rPr lang="en-GB" dirty="0" err="1"/>
              <a:t>vodama</a:t>
            </a:r>
            <a:r>
              <a:rPr lang="en-GB" dirty="0"/>
              <a:t>.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 err="1"/>
              <a:t>Obuhvać</a:t>
            </a:r>
            <a:r>
              <a:rPr lang="sr-Cyrl-RS" dirty="0"/>
              <a:t>е</a:t>
            </a:r>
            <a:r>
              <a:rPr lang="en-GB" dirty="0" err="1"/>
              <a:t>ni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s</a:t>
            </a:r>
            <a:r>
              <a:rPr lang="sr-Cyrl-RS" dirty="0"/>
              <a:t>е</a:t>
            </a:r>
            <a:r>
              <a:rPr lang="en-GB" dirty="0" err="1"/>
              <a:t>ktori</a:t>
            </a:r>
            <a:r>
              <a:rPr lang="en-GB" dirty="0"/>
              <a:t> ml</a:t>
            </a:r>
            <a:r>
              <a:rPr lang="sr-Cyrl-RS" dirty="0"/>
              <a:t>е</a:t>
            </a:r>
            <a:r>
              <a:rPr lang="en-GB" dirty="0" err="1"/>
              <a:t>ka</a:t>
            </a:r>
            <a:r>
              <a:rPr lang="en-GB" dirty="0"/>
              <a:t>, m</a:t>
            </a:r>
            <a:r>
              <a:rPr lang="sr-Cyrl-RS" dirty="0"/>
              <a:t>е</a:t>
            </a:r>
            <a:r>
              <a:rPr lang="en-GB" dirty="0" err="1"/>
              <a:t>sa</a:t>
            </a:r>
            <a:r>
              <a:rPr lang="en-GB" dirty="0"/>
              <a:t>, </a:t>
            </a:r>
            <a:r>
              <a:rPr lang="en-GB" dirty="0" err="1"/>
              <a:t>jaja</a:t>
            </a:r>
            <a:r>
              <a:rPr lang="en-GB" dirty="0"/>
              <a:t>, </a:t>
            </a:r>
            <a:r>
              <a:rPr lang="en-GB" dirty="0" err="1"/>
              <a:t>voća</a:t>
            </a:r>
            <a:r>
              <a:rPr lang="en-GB" dirty="0"/>
              <a:t>, </a:t>
            </a:r>
            <a:r>
              <a:rPr lang="en-GB" dirty="0" err="1"/>
              <a:t>povrća</a:t>
            </a:r>
            <a:r>
              <a:rPr lang="en-GB" dirty="0"/>
              <a:t>, </a:t>
            </a:r>
            <a:r>
              <a:rPr lang="en-GB" dirty="0" err="1"/>
              <a:t>grožđa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ostali</a:t>
            </a:r>
            <a:r>
              <a:rPr lang="en-GB" dirty="0"/>
              <a:t> us</a:t>
            </a:r>
            <a:r>
              <a:rPr lang="sr-Cyrl-RS" dirty="0"/>
              <a:t>е</a:t>
            </a:r>
            <a:r>
              <a:rPr lang="en-GB" dirty="0"/>
              <a:t>vi (</a:t>
            </a:r>
            <a:r>
              <a:rPr lang="en-GB" dirty="0" err="1"/>
              <a:t>odr</a:t>
            </a:r>
            <a:r>
              <a:rPr lang="sr-Cyrl-RS" dirty="0"/>
              <a:t>е</a:t>
            </a:r>
            <a:r>
              <a:rPr lang="en-GB" dirty="0"/>
              <a:t>đ</a:t>
            </a:r>
            <a:r>
              <a:rPr lang="sr-Cyrl-RS" dirty="0"/>
              <a:t>е</a:t>
            </a:r>
            <a:r>
              <a:rPr lang="en-GB" dirty="0"/>
              <a:t>n</a:t>
            </a:r>
            <a:r>
              <a:rPr lang="sr-Cyrl-RS" dirty="0"/>
              <a:t>е </a:t>
            </a:r>
            <a:r>
              <a:rPr lang="en-GB" dirty="0" err="1"/>
              <a:t>vrst</a:t>
            </a:r>
            <a:r>
              <a:rPr lang="sr-Cyrl-RS" dirty="0"/>
              <a:t>е </a:t>
            </a:r>
            <a:r>
              <a:rPr lang="en-GB" dirty="0" err="1"/>
              <a:t>žitarica</a:t>
            </a:r>
            <a:r>
              <a:rPr lang="en-GB" dirty="0"/>
              <a:t>, </a:t>
            </a:r>
            <a:r>
              <a:rPr lang="en-GB" dirty="0" err="1"/>
              <a:t>uljarica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industrijskog</a:t>
            </a:r>
            <a:r>
              <a:rPr lang="en-GB" dirty="0"/>
              <a:t> </a:t>
            </a:r>
            <a:r>
              <a:rPr lang="en-GB" dirty="0" err="1"/>
              <a:t>bilja</a:t>
            </a:r>
            <a:r>
              <a:rPr lang="en-GB" dirty="0"/>
              <a:t>).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 err="1"/>
              <a:t>Iznosi</a:t>
            </a:r>
            <a:r>
              <a:rPr lang="en-GB" dirty="0"/>
              <a:t> </a:t>
            </a:r>
            <a:r>
              <a:rPr lang="en-GB" dirty="0" err="1"/>
              <a:t>podsticaja</a:t>
            </a:r>
            <a:r>
              <a:rPr lang="en-GB" dirty="0"/>
              <a:t> </a:t>
            </a:r>
            <a:r>
              <a:rPr lang="en-GB" dirty="0" err="1"/>
              <a:t>koj</a:t>
            </a:r>
            <a:r>
              <a:rPr lang="sr-Cyrl-RS" dirty="0"/>
              <a:t>е </a:t>
            </a:r>
            <a:r>
              <a:rPr lang="en-GB" dirty="0" err="1"/>
              <a:t>korisnik</a:t>
            </a:r>
            <a:r>
              <a:rPr lang="en-GB" dirty="0"/>
              <a:t> </a:t>
            </a:r>
            <a:r>
              <a:rPr lang="en-GB" dirty="0" err="1"/>
              <a:t>mož</a:t>
            </a:r>
            <a:r>
              <a:rPr lang="sr-Cyrl-RS" dirty="0"/>
              <a:t>е </a:t>
            </a:r>
            <a:r>
              <a:rPr lang="en-GB" dirty="0"/>
              <a:t>da </a:t>
            </a:r>
            <a:r>
              <a:rPr lang="en-GB" dirty="0" err="1"/>
              <a:t>ostvari</a:t>
            </a:r>
            <a:r>
              <a:rPr lang="en-GB" dirty="0"/>
              <a:t> u s</a:t>
            </a:r>
            <a:r>
              <a:rPr lang="sr-Cyrl-RS" dirty="0"/>
              <a:t>е</a:t>
            </a:r>
            <a:r>
              <a:rPr lang="en-GB" dirty="0" err="1"/>
              <a:t>ktorima</a:t>
            </a:r>
            <a:r>
              <a:rPr lang="en-GB" dirty="0"/>
              <a:t> </a:t>
            </a:r>
            <a:r>
              <a:rPr lang="en-GB" dirty="0" err="1"/>
              <a:t>voća</a:t>
            </a:r>
            <a:r>
              <a:rPr lang="en-GB" dirty="0"/>
              <a:t>, </a:t>
            </a:r>
            <a:r>
              <a:rPr lang="en-GB" dirty="0" err="1"/>
              <a:t>povrća</a:t>
            </a:r>
            <a:r>
              <a:rPr lang="en-GB" dirty="0"/>
              <a:t>, </a:t>
            </a:r>
            <a:r>
              <a:rPr lang="en-GB" dirty="0" err="1"/>
              <a:t>grožđa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s</a:t>
            </a:r>
            <a:r>
              <a:rPr lang="sr-Cyrl-RS" dirty="0"/>
              <a:t>е</a:t>
            </a:r>
            <a:r>
              <a:rPr lang="en-GB" dirty="0" err="1"/>
              <a:t>ktoru</a:t>
            </a:r>
            <a:r>
              <a:rPr lang="en-GB" dirty="0"/>
              <a:t> </a:t>
            </a:r>
            <a:r>
              <a:rPr lang="en-GB" dirty="0" err="1"/>
              <a:t>ostalih</a:t>
            </a:r>
            <a:r>
              <a:rPr lang="en-GB" dirty="0"/>
              <a:t> us</a:t>
            </a:r>
            <a:r>
              <a:rPr lang="sr-Cyrl-RS" dirty="0"/>
              <a:t>е</a:t>
            </a:r>
            <a:r>
              <a:rPr lang="en-GB" dirty="0" err="1"/>
              <a:t>va</a:t>
            </a:r>
            <a:r>
              <a:rPr lang="en-GB" dirty="0"/>
              <a:t> </a:t>
            </a:r>
            <a:r>
              <a:rPr lang="en-GB" dirty="0" err="1"/>
              <a:t>mogu</a:t>
            </a:r>
            <a:r>
              <a:rPr lang="en-GB" dirty="0"/>
              <a:t> </a:t>
            </a:r>
            <a:r>
              <a:rPr lang="en-GB" dirty="0" err="1"/>
              <a:t>biti</a:t>
            </a:r>
            <a:r>
              <a:rPr lang="en-GB" dirty="0"/>
              <a:t> od 5.000 do 700.000 </a:t>
            </a:r>
            <a:r>
              <a:rPr lang="sr-Cyrl-RS" dirty="0"/>
              <a:t>е</a:t>
            </a:r>
            <a:r>
              <a:rPr lang="en-GB" dirty="0" err="1"/>
              <a:t>vra</a:t>
            </a:r>
            <a:r>
              <a:rPr lang="en-GB" dirty="0"/>
              <a:t>, a </a:t>
            </a:r>
            <a:r>
              <a:rPr lang="en-GB" dirty="0" err="1"/>
              <a:t>za</a:t>
            </a:r>
            <a:r>
              <a:rPr lang="en-GB" dirty="0"/>
              <a:t> s</a:t>
            </a:r>
            <a:r>
              <a:rPr lang="sr-Cyrl-RS" dirty="0"/>
              <a:t>е</a:t>
            </a:r>
            <a:r>
              <a:rPr lang="en-GB" dirty="0" err="1"/>
              <a:t>ktor</a:t>
            </a:r>
            <a:r>
              <a:rPr lang="sr-Cyrl-RS" dirty="0"/>
              <a:t>е </a:t>
            </a:r>
            <a:r>
              <a:rPr lang="en-GB" dirty="0"/>
              <a:t>ml</a:t>
            </a:r>
            <a:r>
              <a:rPr lang="sr-Cyrl-RS" dirty="0"/>
              <a:t>е</a:t>
            </a:r>
            <a:r>
              <a:rPr lang="en-GB" dirty="0" err="1"/>
              <a:t>ka</a:t>
            </a:r>
            <a:r>
              <a:rPr lang="en-GB" dirty="0"/>
              <a:t>, m</a:t>
            </a:r>
            <a:r>
              <a:rPr lang="sr-Cyrl-RS" dirty="0"/>
              <a:t>е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jaja</a:t>
            </a:r>
            <a:r>
              <a:rPr lang="en-GB" dirty="0"/>
              <a:t> od 5.000 do 1.000.000 </a:t>
            </a:r>
            <a:r>
              <a:rPr lang="sr-Cyrl-RS" dirty="0"/>
              <a:t>е</a:t>
            </a:r>
            <a:r>
              <a:rPr lang="en-GB" dirty="0" err="1"/>
              <a:t>vra</a:t>
            </a:r>
            <a:r>
              <a:rPr lang="en-GB" dirty="0"/>
              <a:t>.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184377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3"/>
            <a:ext cx="10515600" cy="1325563"/>
          </a:xfrm>
        </p:spPr>
        <p:txBody>
          <a:bodyPr/>
          <a:lstStyle/>
          <a:p>
            <a:r>
              <a:rPr lang="sr-Latn-RS" dirty="0" smtClean="0">
                <a:solidFill>
                  <a:schemeClr val="accent5">
                    <a:lumMod val="75000"/>
                  </a:schemeClr>
                </a:solidFill>
              </a:rPr>
              <a:t>Erasmus za mlade preduzetnike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773339" y="2037807"/>
            <a:ext cx="10974524" cy="46072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CS" altLang="en-US" sz="2400" dirty="0"/>
              <a:t>Program Erazmus za mlade preduzetnike (Erasmus for Young Entrepreneurs – EYE) koji je pokrenula Evropska komisija 2009. god. omogućava budućim preduzetnicima ili onima koji su osnovali sopstvenu firmu u protekle tri godine, da steknu korisne veštine i iskustvo u poslovanju u nekoj drugoj zemlji</a:t>
            </a:r>
            <a:r>
              <a:rPr lang="sr-Latn-CS" altLang="en-US" sz="2400" dirty="0" smtClean="0"/>
              <a:t>.</a:t>
            </a:r>
          </a:p>
          <a:p>
            <a:r>
              <a:rPr lang="sr-Latn-CS" altLang="en-US" sz="2400" dirty="0" smtClean="0"/>
              <a:t>Deo COSME programa</a:t>
            </a:r>
          </a:p>
          <a:p>
            <a:endParaRPr lang="sr-Latn-CS" altLang="en-US" sz="2400" dirty="0"/>
          </a:p>
          <a:p>
            <a:r>
              <a:rPr lang="sr-Latn-CS" altLang="en-US" sz="2400" dirty="0" smtClean="0"/>
              <a:t>Mladi </a:t>
            </a:r>
            <a:r>
              <a:rPr lang="sr-Latn-CS" altLang="en-US" sz="2400" dirty="0" smtClean="0"/>
              <a:t>preduzetnik boravi u kompaniji kod iskusnog preduzetnika u drugoj evropskoj zemlji u trajanju od 1 do 6 meseci</a:t>
            </a:r>
            <a:endParaRPr lang="en-GB" altLang="en-US" sz="2400" dirty="0" smtClean="0"/>
          </a:p>
          <a:p>
            <a:r>
              <a:rPr lang="sr-Latn-CS" altLang="en-US" sz="2400" dirty="0" smtClean="0"/>
              <a:t>Povezivanje mladog preduzetnika sa preduzetnikom domaćinom se obavlja uz posredovanje posredničkih organizacija iz obe zemlje</a:t>
            </a:r>
            <a:endParaRPr lang="en-GB" altLang="en-US" sz="2400" dirty="0" smtClean="0"/>
          </a:p>
          <a:p>
            <a:r>
              <a:rPr lang="sr-Latn-CS" altLang="en-US" sz="2400" dirty="0" smtClean="0"/>
              <a:t>Cilj projekta je da pomogne mladim preduzetnicima da steknu potrebna znanja i veštine za vođenje i razvoj svog preduzeća</a:t>
            </a:r>
            <a:endParaRPr lang="en-GB" altLang="en-US" sz="2400" dirty="0"/>
          </a:p>
        </p:txBody>
      </p:sp>
      <p:pic>
        <p:nvPicPr>
          <p:cNvPr id="6" name="Picture 2" descr="C:\Users\Vlada\Downloads\ERASMUS-LOGOs-17_EN_54f5e4c223c7e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623" y="596899"/>
            <a:ext cx="2611438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2453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>
                <a:solidFill>
                  <a:schemeClr val="accent5">
                    <a:lumMod val="75000"/>
                  </a:schemeClr>
                </a:solidFill>
              </a:rPr>
              <a:t>Erasmus za mlade preduzetnike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Picture 2" descr="C:\Users\Vlada\Downloads\ERASMUS-LOGOs-17_EN_54f5e4c223c7e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623" y="596899"/>
            <a:ext cx="2611438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39749" y="2780928"/>
            <a:ext cx="11147153" cy="36721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err="1" smtClean="0"/>
              <a:t>Finansijska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podr</a:t>
            </a:r>
            <a:r>
              <a:rPr lang="sr-Latn-RS" altLang="en-US" dirty="0" smtClean="0"/>
              <a:t>š</a:t>
            </a:r>
            <a:r>
              <a:rPr lang="en-US" altLang="en-US" dirty="0" err="1" smtClean="0"/>
              <a:t>ka</a:t>
            </a:r>
            <a:r>
              <a:rPr lang="en-US" altLang="en-US" dirty="0" smtClean="0"/>
              <a:t> NE</a:t>
            </a:r>
            <a:r>
              <a:rPr lang="sr-Latn-RS" altLang="en-US" dirty="0" smtClean="0"/>
              <a:t> -</a:t>
            </a:r>
            <a:r>
              <a:rPr lang="en-US" altLang="en-US" dirty="0" smtClean="0"/>
              <a:t> </a:t>
            </a:r>
            <a:r>
              <a:rPr lang="sr-Latn-CS" altLang="en-US" dirty="0" smtClean="0"/>
              <a:t>zavise od zemlje u koju se putuje (od 530 € za Albaniju do 1.100 € za Dansku)</a:t>
            </a:r>
          </a:p>
          <a:p>
            <a:r>
              <a:rPr lang="en-US" altLang="en-US" dirty="0" smtClean="0"/>
              <a:t>HE ne </a:t>
            </a:r>
            <a:r>
              <a:rPr lang="en-US" altLang="en-US" dirty="0" err="1" smtClean="0"/>
              <a:t>dobija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finansijsku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nadoknadu</a:t>
            </a:r>
            <a:endParaRPr lang="sr-Latn-RS" altLang="en-US" dirty="0" smtClean="0"/>
          </a:p>
          <a:p>
            <a:endParaRPr lang="sr-Latn-RS" altLang="en-US" dirty="0"/>
          </a:p>
          <a:p>
            <a:endParaRPr lang="sr-Latn-RS" altLang="en-US" dirty="0" smtClean="0"/>
          </a:p>
          <a:p>
            <a:pPr>
              <a:buNone/>
            </a:pPr>
            <a:r>
              <a:rPr lang="sr-Latn-CS" altLang="en-US" dirty="0"/>
              <a:t>	</a:t>
            </a:r>
            <a:r>
              <a:rPr lang="sr-Latn-CS" altLang="en-US" dirty="0" smtClean="0"/>
              <a:t>Zainteresovani </a:t>
            </a:r>
            <a:r>
              <a:rPr lang="sr-Latn-CS" altLang="en-US" dirty="0" smtClean="0"/>
              <a:t>mladi preduzetnici, kao i iskusni preduzetnici u program </a:t>
            </a:r>
            <a:r>
              <a:rPr lang="sr-Latn-CS" altLang="en-US" dirty="0" smtClean="0"/>
              <a:t>se prijavljuju </a:t>
            </a:r>
            <a:r>
              <a:rPr lang="sr-Latn-CS" altLang="en-US" dirty="0" smtClean="0"/>
              <a:t>preko sajta</a:t>
            </a:r>
            <a:r>
              <a:rPr lang="en-GB" altLang="en-US" dirty="0" smtClean="0"/>
              <a:t>:</a:t>
            </a:r>
            <a:endParaRPr lang="sr-Latn-CS" altLang="en-US" dirty="0" smtClean="0"/>
          </a:p>
          <a:p>
            <a:pPr>
              <a:buNone/>
            </a:pPr>
            <a:r>
              <a:rPr lang="en-GB" altLang="en-US" dirty="0" smtClean="0"/>
              <a:t> </a:t>
            </a:r>
            <a:r>
              <a:rPr lang="en-GB" altLang="en-US" sz="3600" dirty="0" smtClean="0">
                <a:hlinkClick r:id="rId3"/>
              </a:rPr>
              <a:t>www.erasmus-entrepreneurs.eu</a:t>
            </a:r>
            <a:endParaRPr lang="en-GB" altLang="en-US" sz="3600" dirty="0" smtClean="0"/>
          </a:p>
          <a:p>
            <a:endParaRPr lang="sr-Latn-RS" altLang="en-US" dirty="0" smtClean="0"/>
          </a:p>
          <a:p>
            <a:endParaRPr lang="sr-Latn-R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064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38225" y="1988820"/>
            <a:ext cx="10544175" cy="4063365"/>
            <a:chOff x="635000" y="2946400"/>
            <a:chExt cx="15621000" cy="6019800"/>
          </a:xfrm>
        </p:grpSpPr>
        <p:sp>
          <p:nvSpPr>
            <p:cNvPr id="3" name="object 3"/>
            <p:cNvSpPr/>
            <p:nvPr/>
          </p:nvSpPr>
          <p:spPr>
            <a:xfrm>
              <a:off x="635000" y="2946400"/>
              <a:ext cx="15621000" cy="550545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/>
            </a:p>
          </p:txBody>
        </p:sp>
        <p:sp>
          <p:nvSpPr>
            <p:cNvPr id="4" name="object 4"/>
            <p:cNvSpPr/>
            <p:nvPr/>
          </p:nvSpPr>
          <p:spPr>
            <a:xfrm>
              <a:off x="635000" y="7937500"/>
              <a:ext cx="15621000" cy="1028700"/>
            </a:xfrm>
            <a:custGeom>
              <a:avLst/>
              <a:gdLst/>
              <a:ahLst/>
              <a:cxnLst/>
              <a:rect l="l" t="t" r="r" b="b"/>
              <a:pathLst>
                <a:path w="15621000" h="1028700">
                  <a:moveTo>
                    <a:pt x="15621000" y="0"/>
                  </a:moveTo>
                  <a:lnTo>
                    <a:pt x="0" y="0"/>
                  </a:lnTo>
                  <a:lnTo>
                    <a:pt x="0" y="1028700"/>
                  </a:lnTo>
                  <a:lnTo>
                    <a:pt x="15621000" y="1028700"/>
                  </a:lnTo>
                  <a:lnTo>
                    <a:pt x="15621000" y="0"/>
                  </a:lnTo>
                  <a:close/>
                </a:path>
              </a:pathLst>
            </a:custGeom>
            <a:solidFill>
              <a:srgbClr val="135388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1215"/>
            </a:p>
          </p:txBody>
        </p:sp>
      </p:grpSp>
      <p:sp>
        <p:nvSpPr>
          <p:cNvPr id="5" name="object 5"/>
          <p:cNvSpPr/>
          <p:nvPr/>
        </p:nvSpPr>
        <p:spPr>
          <a:xfrm>
            <a:off x="8097783" y="6316573"/>
            <a:ext cx="428656" cy="2855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6" name="object 6"/>
          <p:cNvSpPr txBox="1"/>
          <p:nvPr/>
        </p:nvSpPr>
        <p:spPr>
          <a:xfrm>
            <a:off x="7231006" y="6358213"/>
            <a:ext cx="709374" cy="195759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74152" marR="3429" indent="-66008">
              <a:spcBef>
                <a:spcPts val="68"/>
              </a:spcBef>
            </a:pPr>
            <a:r>
              <a:rPr sz="608" spc="17" dirty="0">
                <a:latin typeface="Verdana"/>
                <a:cs typeface="Verdana"/>
              </a:rPr>
              <a:t>An</a:t>
            </a:r>
            <a:r>
              <a:rPr sz="608" spc="-77" dirty="0">
                <a:latin typeface="Verdana"/>
                <a:cs typeface="Verdana"/>
              </a:rPr>
              <a:t> </a:t>
            </a:r>
            <a:r>
              <a:rPr sz="608" spc="-7" dirty="0">
                <a:latin typeface="Verdana"/>
                <a:cs typeface="Verdana"/>
              </a:rPr>
              <a:t>initiative</a:t>
            </a:r>
            <a:r>
              <a:rPr sz="608" spc="-77" dirty="0">
                <a:latin typeface="Verdana"/>
                <a:cs typeface="Verdana"/>
              </a:rPr>
              <a:t> </a:t>
            </a:r>
            <a:r>
              <a:rPr sz="608" spc="-3" dirty="0">
                <a:latin typeface="Verdana"/>
                <a:cs typeface="Verdana"/>
              </a:rPr>
              <a:t>of</a:t>
            </a:r>
            <a:r>
              <a:rPr sz="608" spc="-77" dirty="0">
                <a:latin typeface="Verdana"/>
                <a:cs typeface="Verdana"/>
              </a:rPr>
              <a:t> </a:t>
            </a:r>
            <a:r>
              <a:rPr sz="608" spc="7" dirty="0">
                <a:latin typeface="Verdana"/>
                <a:cs typeface="Verdana"/>
              </a:rPr>
              <a:t>the  </a:t>
            </a:r>
            <a:r>
              <a:rPr sz="608" spc="3" dirty="0">
                <a:latin typeface="Verdana"/>
                <a:cs typeface="Verdana"/>
              </a:rPr>
              <a:t>European</a:t>
            </a:r>
            <a:r>
              <a:rPr sz="608" spc="-101" dirty="0">
                <a:latin typeface="Verdana"/>
                <a:cs typeface="Verdana"/>
              </a:rPr>
              <a:t> </a:t>
            </a:r>
            <a:r>
              <a:rPr sz="608" spc="17" dirty="0">
                <a:latin typeface="Verdana"/>
                <a:cs typeface="Verdana"/>
              </a:rPr>
              <a:t>Union</a:t>
            </a:r>
            <a:endParaRPr sz="608" dirty="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54881" y="473502"/>
            <a:ext cx="756952" cy="748379"/>
          </a:xfrm>
          <a:custGeom>
            <a:avLst/>
            <a:gdLst/>
            <a:ahLst/>
            <a:cxnLst/>
            <a:rect l="l" t="t" r="r" b="b"/>
            <a:pathLst>
              <a:path w="1121410" h="1108710">
                <a:moveTo>
                  <a:pt x="1120838" y="0"/>
                </a:moveTo>
                <a:lnTo>
                  <a:pt x="965695" y="0"/>
                </a:lnTo>
                <a:lnTo>
                  <a:pt x="562000" y="804214"/>
                </a:lnTo>
                <a:lnTo>
                  <a:pt x="156730" y="0"/>
                </a:lnTo>
                <a:lnTo>
                  <a:pt x="0" y="0"/>
                </a:lnTo>
                <a:lnTo>
                  <a:pt x="0" y="1108163"/>
                </a:lnTo>
                <a:lnTo>
                  <a:pt x="120319" y="1108163"/>
                </a:lnTo>
                <a:lnTo>
                  <a:pt x="120319" y="186804"/>
                </a:lnTo>
                <a:lnTo>
                  <a:pt x="522427" y="991019"/>
                </a:lnTo>
                <a:lnTo>
                  <a:pt x="598411" y="991019"/>
                </a:lnTo>
                <a:lnTo>
                  <a:pt x="1002106" y="186804"/>
                </a:lnTo>
                <a:lnTo>
                  <a:pt x="1003681" y="1108163"/>
                </a:lnTo>
                <a:lnTo>
                  <a:pt x="1120838" y="1108163"/>
                </a:lnTo>
                <a:lnTo>
                  <a:pt x="1120838" y="0"/>
                </a:lnTo>
                <a:close/>
              </a:path>
            </a:pathLst>
          </a:custGeom>
          <a:solidFill>
            <a:srgbClr val="F0CA36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8" name="object 8"/>
          <p:cNvSpPr/>
          <p:nvPr/>
        </p:nvSpPr>
        <p:spPr>
          <a:xfrm>
            <a:off x="4514871" y="428633"/>
            <a:ext cx="570928" cy="796385"/>
          </a:xfrm>
          <a:custGeom>
            <a:avLst/>
            <a:gdLst/>
            <a:ahLst/>
            <a:cxnLst/>
            <a:rect l="l" t="t" r="r" b="b"/>
            <a:pathLst>
              <a:path w="845820" h="1179830">
                <a:moveTo>
                  <a:pt x="221106" y="995756"/>
                </a:moveTo>
                <a:lnTo>
                  <a:pt x="123482" y="995756"/>
                </a:lnTo>
                <a:lnTo>
                  <a:pt x="149051" y="1036828"/>
                </a:lnTo>
                <a:lnTo>
                  <a:pt x="179314" y="1073206"/>
                </a:lnTo>
                <a:lnTo>
                  <a:pt x="214066" y="1104649"/>
                </a:lnTo>
                <a:lnTo>
                  <a:pt x="253103" y="1130915"/>
                </a:lnTo>
                <a:lnTo>
                  <a:pt x="296220" y="1151765"/>
                </a:lnTo>
                <a:lnTo>
                  <a:pt x="343214" y="1166956"/>
                </a:lnTo>
                <a:lnTo>
                  <a:pt x="393882" y="1176247"/>
                </a:lnTo>
                <a:lnTo>
                  <a:pt x="448017" y="1179398"/>
                </a:lnTo>
                <a:lnTo>
                  <a:pt x="497392" y="1176792"/>
                </a:lnTo>
                <a:lnTo>
                  <a:pt x="544299" y="1169119"/>
                </a:lnTo>
                <a:lnTo>
                  <a:pt x="588547" y="1156593"/>
                </a:lnTo>
                <a:lnTo>
                  <a:pt x="629947" y="1139428"/>
                </a:lnTo>
                <a:lnTo>
                  <a:pt x="668308" y="1117840"/>
                </a:lnTo>
                <a:lnTo>
                  <a:pt x="703439" y="1092042"/>
                </a:lnTo>
                <a:lnTo>
                  <a:pt x="726725" y="1070165"/>
                </a:lnTo>
                <a:lnTo>
                  <a:pt x="422694" y="1070165"/>
                </a:lnTo>
                <a:lnTo>
                  <a:pt x="376116" y="1067003"/>
                </a:lnTo>
                <a:lnTo>
                  <a:pt x="332451" y="1057747"/>
                </a:lnTo>
                <a:lnTo>
                  <a:pt x="292018" y="1042739"/>
                </a:lnTo>
                <a:lnTo>
                  <a:pt x="255140" y="1022321"/>
                </a:lnTo>
                <a:lnTo>
                  <a:pt x="222137" y="996837"/>
                </a:lnTo>
                <a:lnTo>
                  <a:pt x="221106" y="995756"/>
                </a:lnTo>
                <a:close/>
              </a:path>
              <a:path w="845820" h="1179830">
                <a:moveTo>
                  <a:pt x="123482" y="0"/>
                </a:moveTo>
                <a:lnTo>
                  <a:pt x="0" y="0"/>
                </a:lnTo>
                <a:lnTo>
                  <a:pt x="0" y="1174648"/>
                </a:lnTo>
                <a:lnTo>
                  <a:pt x="123482" y="1174648"/>
                </a:lnTo>
                <a:lnTo>
                  <a:pt x="123482" y="995756"/>
                </a:lnTo>
                <a:lnTo>
                  <a:pt x="221106" y="995756"/>
                </a:lnTo>
                <a:lnTo>
                  <a:pt x="193330" y="966628"/>
                </a:lnTo>
                <a:lnTo>
                  <a:pt x="169041" y="932038"/>
                </a:lnTo>
                <a:lnTo>
                  <a:pt x="149590" y="893409"/>
                </a:lnTo>
                <a:lnTo>
                  <a:pt x="135300" y="851084"/>
                </a:lnTo>
                <a:lnTo>
                  <a:pt x="126490" y="805406"/>
                </a:lnTo>
                <a:lnTo>
                  <a:pt x="123482" y="756716"/>
                </a:lnTo>
                <a:lnTo>
                  <a:pt x="126490" y="708381"/>
                </a:lnTo>
                <a:lnTo>
                  <a:pt x="135300" y="662922"/>
                </a:lnTo>
                <a:lnTo>
                  <a:pt x="149590" y="620702"/>
                </a:lnTo>
                <a:lnTo>
                  <a:pt x="169041" y="582086"/>
                </a:lnTo>
                <a:lnTo>
                  <a:pt x="193330" y="547438"/>
                </a:lnTo>
                <a:lnTo>
                  <a:pt x="218616" y="520826"/>
                </a:lnTo>
                <a:lnTo>
                  <a:pt x="123482" y="520826"/>
                </a:lnTo>
                <a:lnTo>
                  <a:pt x="123482" y="0"/>
                </a:lnTo>
                <a:close/>
              </a:path>
              <a:path w="845820" h="1179830">
                <a:moveTo>
                  <a:pt x="720683" y="443255"/>
                </a:moveTo>
                <a:lnTo>
                  <a:pt x="422694" y="443255"/>
                </a:lnTo>
                <a:lnTo>
                  <a:pt x="468873" y="446488"/>
                </a:lnTo>
                <a:lnTo>
                  <a:pt x="512213" y="455929"/>
                </a:lnTo>
                <a:lnTo>
                  <a:pt x="552384" y="471194"/>
                </a:lnTo>
                <a:lnTo>
                  <a:pt x="589059" y="491898"/>
                </a:lnTo>
                <a:lnTo>
                  <a:pt x="621910" y="517653"/>
                </a:lnTo>
                <a:lnTo>
                  <a:pt x="650607" y="548077"/>
                </a:lnTo>
                <a:lnTo>
                  <a:pt x="674823" y="582782"/>
                </a:lnTo>
                <a:lnTo>
                  <a:pt x="694229" y="621384"/>
                </a:lnTo>
                <a:lnTo>
                  <a:pt x="708497" y="663497"/>
                </a:lnTo>
                <a:lnTo>
                  <a:pt x="717299" y="708736"/>
                </a:lnTo>
                <a:lnTo>
                  <a:pt x="720305" y="756716"/>
                </a:lnTo>
                <a:lnTo>
                  <a:pt x="717299" y="805051"/>
                </a:lnTo>
                <a:lnTo>
                  <a:pt x="708497" y="850509"/>
                </a:lnTo>
                <a:lnTo>
                  <a:pt x="694229" y="892728"/>
                </a:lnTo>
                <a:lnTo>
                  <a:pt x="674823" y="931343"/>
                </a:lnTo>
                <a:lnTo>
                  <a:pt x="650607" y="965989"/>
                </a:lnTo>
                <a:lnTo>
                  <a:pt x="621910" y="996304"/>
                </a:lnTo>
                <a:lnTo>
                  <a:pt x="589059" y="1021924"/>
                </a:lnTo>
                <a:lnTo>
                  <a:pt x="552384" y="1042483"/>
                </a:lnTo>
                <a:lnTo>
                  <a:pt x="512213" y="1057619"/>
                </a:lnTo>
                <a:lnTo>
                  <a:pt x="468873" y="1066968"/>
                </a:lnTo>
                <a:lnTo>
                  <a:pt x="422694" y="1070165"/>
                </a:lnTo>
                <a:lnTo>
                  <a:pt x="726725" y="1070165"/>
                </a:lnTo>
                <a:lnTo>
                  <a:pt x="763251" y="1028677"/>
                </a:lnTo>
                <a:lnTo>
                  <a:pt x="787551" y="991539"/>
                </a:lnTo>
                <a:lnTo>
                  <a:pt x="807860" y="951050"/>
                </a:lnTo>
                <a:lnTo>
                  <a:pt x="823987" y="907425"/>
                </a:lnTo>
                <a:lnTo>
                  <a:pt x="835742" y="860879"/>
                </a:lnTo>
                <a:lnTo>
                  <a:pt x="842935" y="811625"/>
                </a:lnTo>
                <a:lnTo>
                  <a:pt x="845375" y="759879"/>
                </a:lnTo>
                <a:lnTo>
                  <a:pt x="842889" y="707793"/>
                </a:lnTo>
                <a:lnTo>
                  <a:pt x="835567" y="658204"/>
                </a:lnTo>
                <a:lnTo>
                  <a:pt x="823614" y="611328"/>
                </a:lnTo>
                <a:lnTo>
                  <a:pt x="807233" y="567386"/>
                </a:lnTo>
                <a:lnTo>
                  <a:pt x="786629" y="526593"/>
                </a:lnTo>
                <a:lnTo>
                  <a:pt x="762006" y="489169"/>
                </a:lnTo>
                <a:lnTo>
                  <a:pt x="733569" y="455331"/>
                </a:lnTo>
                <a:lnTo>
                  <a:pt x="720683" y="443255"/>
                </a:lnTo>
                <a:close/>
              </a:path>
              <a:path w="845820" h="1179830">
                <a:moveTo>
                  <a:pt x="444855" y="337197"/>
                </a:moveTo>
                <a:lnTo>
                  <a:pt x="391763" y="340348"/>
                </a:lnTo>
                <a:lnTo>
                  <a:pt x="341880" y="349639"/>
                </a:lnTo>
                <a:lnTo>
                  <a:pt x="295448" y="364829"/>
                </a:lnTo>
                <a:lnTo>
                  <a:pt x="252707" y="385678"/>
                </a:lnTo>
                <a:lnTo>
                  <a:pt x="213899" y="411943"/>
                </a:lnTo>
                <a:lnTo>
                  <a:pt x="179265" y="443384"/>
                </a:lnTo>
                <a:lnTo>
                  <a:pt x="149045" y="479759"/>
                </a:lnTo>
                <a:lnTo>
                  <a:pt x="123482" y="520826"/>
                </a:lnTo>
                <a:lnTo>
                  <a:pt x="218616" y="520826"/>
                </a:lnTo>
                <a:lnTo>
                  <a:pt x="222137" y="517121"/>
                </a:lnTo>
                <a:lnTo>
                  <a:pt x="255140" y="491500"/>
                </a:lnTo>
                <a:lnTo>
                  <a:pt x="292018" y="470939"/>
                </a:lnTo>
                <a:lnTo>
                  <a:pt x="332451" y="455802"/>
                </a:lnTo>
                <a:lnTo>
                  <a:pt x="376116" y="446452"/>
                </a:lnTo>
                <a:lnTo>
                  <a:pt x="422694" y="443255"/>
                </a:lnTo>
                <a:lnTo>
                  <a:pt x="720683" y="443255"/>
                </a:lnTo>
                <a:lnTo>
                  <a:pt x="701521" y="425298"/>
                </a:lnTo>
                <a:lnTo>
                  <a:pt x="666067" y="399286"/>
                </a:lnTo>
                <a:lnTo>
                  <a:pt x="627412" y="377516"/>
                </a:lnTo>
                <a:lnTo>
                  <a:pt x="585758" y="360203"/>
                </a:lnTo>
                <a:lnTo>
                  <a:pt x="541312" y="347568"/>
                </a:lnTo>
                <a:lnTo>
                  <a:pt x="494276" y="339826"/>
                </a:lnTo>
                <a:lnTo>
                  <a:pt x="444855" y="337197"/>
                </a:lnTo>
                <a:close/>
              </a:path>
            </a:pathLst>
          </a:custGeom>
          <a:solidFill>
            <a:srgbClr val="F0CA36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9" name="object 9"/>
          <p:cNvSpPr/>
          <p:nvPr/>
        </p:nvSpPr>
        <p:spPr>
          <a:xfrm>
            <a:off x="5178923" y="441449"/>
            <a:ext cx="109299" cy="780098"/>
          </a:xfrm>
          <a:custGeom>
            <a:avLst/>
            <a:gdLst/>
            <a:ahLst/>
            <a:cxnLst/>
            <a:rect l="l" t="t" r="r" b="b"/>
            <a:pathLst>
              <a:path w="161925" h="1155700">
                <a:moveTo>
                  <a:pt x="80746" y="0"/>
                </a:moveTo>
                <a:lnTo>
                  <a:pt x="48761" y="6209"/>
                </a:lnTo>
                <a:lnTo>
                  <a:pt x="23156" y="23552"/>
                </a:lnTo>
                <a:lnTo>
                  <a:pt x="6160" y="50095"/>
                </a:lnTo>
                <a:lnTo>
                  <a:pt x="0" y="83908"/>
                </a:lnTo>
                <a:lnTo>
                  <a:pt x="6160" y="117055"/>
                </a:lnTo>
                <a:lnTo>
                  <a:pt x="23156" y="143668"/>
                </a:lnTo>
                <a:lnTo>
                  <a:pt x="48761" y="161375"/>
                </a:lnTo>
                <a:lnTo>
                  <a:pt x="80746" y="167805"/>
                </a:lnTo>
                <a:lnTo>
                  <a:pt x="112729" y="161375"/>
                </a:lnTo>
                <a:lnTo>
                  <a:pt x="138329" y="143668"/>
                </a:lnTo>
                <a:lnTo>
                  <a:pt x="155321" y="117055"/>
                </a:lnTo>
                <a:lnTo>
                  <a:pt x="161480" y="83908"/>
                </a:lnTo>
                <a:lnTo>
                  <a:pt x="155321" y="50095"/>
                </a:lnTo>
                <a:lnTo>
                  <a:pt x="138329" y="23552"/>
                </a:lnTo>
                <a:lnTo>
                  <a:pt x="112729" y="6209"/>
                </a:lnTo>
                <a:lnTo>
                  <a:pt x="80746" y="0"/>
                </a:lnTo>
                <a:close/>
              </a:path>
              <a:path w="161925" h="1155700">
                <a:moveTo>
                  <a:pt x="142481" y="322948"/>
                </a:moveTo>
                <a:lnTo>
                  <a:pt x="20586" y="322948"/>
                </a:lnTo>
                <a:lnTo>
                  <a:pt x="20586" y="1155661"/>
                </a:lnTo>
                <a:lnTo>
                  <a:pt x="142481" y="1155661"/>
                </a:lnTo>
                <a:lnTo>
                  <a:pt x="142481" y="322948"/>
                </a:lnTo>
                <a:close/>
              </a:path>
            </a:pathLst>
          </a:custGeom>
          <a:solidFill>
            <a:srgbClr val="F0CA36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10" name="object 10"/>
          <p:cNvSpPr/>
          <p:nvPr/>
        </p:nvSpPr>
        <p:spPr>
          <a:xfrm>
            <a:off x="5444387" y="428625"/>
            <a:ext cx="83582" cy="792956"/>
          </a:xfrm>
          <a:custGeom>
            <a:avLst/>
            <a:gdLst/>
            <a:ahLst/>
            <a:cxnLst/>
            <a:rect l="l" t="t" r="r" b="b"/>
            <a:pathLst>
              <a:path w="123825" h="1174750">
                <a:moveTo>
                  <a:pt x="123482" y="0"/>
                </a:moveTo>
                <a:lnTo>
                  <a:pt x="0" y="0"/>
                </a:lnTo>
                <a:lnTo>
                  <a:pt x="0" y="1174661"/>
                </a:lnTo>
                <a:lnTo>
                  <a:pt x="123482" y="1174661"/>
                </a:lnTo>
                <a:lnTo>
                  <a:pt x="123482" y="0"/>
                </a:lnTo>
                <a:close/>
              </a:path>
            </a:pathLst>
          </a:custGeom>
          <a:solidFill>
            <a:srgbClr val="F0CA36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11" name="object 11"/>
          <p:cNvSpPr/>
          <p:nvPr/>
        </p:nvSpPr>
        <p:spPr>
          <a:xfrm>
            <a:off x="5683140" y="441449"/>
            <a:ext cx="109299" cy="780098"/>
          </a:xfrm>
          <a:custGeom>
            <a:avLst/>
            <a:gdLst/>
            <a:ahLst/>
            <a:cxnLst/>
            <a:rect l="l" t="t" r="r" b="b"/>
            <a:pathLst>
              <a:path w="161925" h="1155700">
                <a:moveTo>
                  <a:pt x="80746" y="0"/>
                </a:moveTo>
                <a:lnTo>
                  <a:pt x="48761" y="6209"/>
                </a:lnTo>
                <a:lnTo>
                  <a:pt x="23156" y="23552"/>
                </a:lnTo>
                <a:lnTo>
                  <a:pt x="6160" y="50095"/>
                </a:lnTo>
                <a:lnTo>
                  <a:pt x="0" y="83908"/>
                </a:lnTo>
                <a:lnTo>
                  <a:pt x="6160" y="117055"/>
                </a:lnTo>
                <a:lnTo>
                  <a:pt x="23156" y="143668"/>
                </a:lnTo>
                <a:lnTo>
                  <a:pt x="48761" y="161375"/>
                </a:lnTo>
                <a:lnTo>
                  <a:pt x="80746" y="167805"/>
                </a:lnTo>
                <a:lnTo>
                  <a:pt x="112729" y="161375"/>
                </a:lnTo>
                <a:lnTo>
                  <a:pt x="138329" y="143668"/>
                </a:lnTo>
                <a:lnTo>
                  <a:pt x="155321" y="117055"/>
                </a:lnTo>
                <a:lnTo>
                  <a:pt x="161480" y="83908"/>
                </a:lnTo>
                <a:lnTo>
                  <a:pt x="155321" y="50095"/>
                </a:lnTo>
                <a:lnTo>
                  <a:pt x="138329" y="23552"/>
                </a:lnTo>
                <a:lnTo>
                  <a:pt x="112729" y="6209"/>
                </a:lnTo>
                <a:lnTo>
                  <a:pt x="80746" y="0"/>
                </a:lnTo>
                <a:close/>
              </a:path>
              <a:path w="161925" h="1155700">
                <a:moveTo>
                  <a:pt x="142481" y="322948"/>
                </a:moveTo>
                <a:lnTo>
                  <a:pt x="20586" y="322948"/>
                </a:lnTo>
                <a:lnTo>
                  <a:pt x="20586" y="1155661"/>
                </a:lnTo>
                <a:lnTo>
                  <a:pt x="142481" y="1155661"/>
                </a:lnTo>
                <a:lnTo>
                  <a:pt x="142481" y="322948"/>
                </a:lnTo>
                <a:close/>
              </a:path>
            </a:pathLst>
          </a:custGeom>
          <a:solidFill>
            <a:srgbClr val="F0CA36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12" name="object 12"/>
          <p:cNvSpPr/>
          <p:nvPr/>
        </p:nvSpPr>
        <p:spPr>
          <a:xfrm>
            <a:off x="5868468" y="655170"/>
            <a:ext cx="422196" cy="569643"/>
          </a:xfrm>
          <a:custGeom>
            <a:avLst/>
            <a:gdLst/>
            <a:ahLst/>
            <a:cxnLst/>
            <a:rect l="l" t="t" r="r" b="b"/>
            <a:pathLst>
              <a:path w="625475" h="843914">
                <a:moveTo>
                  <a:pt x="332447" y="0"/>
                </a:moveTo>
                <a:lnTo>
                  <a:pt x="282485" y="2551"/>
                </a:lnTo>
                <a:lnTo>
                  <a:pt x="234595" y="10327"/>
                </a:lnTo>
                <a:lnTo>
                  <a:pt x="189793" y="23511"/>
                </a:lnTo>
                <a:lnTo>
                  <a:pt x="149096" y="42284"/>
                </a:lnTo>
                <a:lnTo>
                  <a:pt x="113520" y="66829"/>
                </a:lnTo>
                <a:lnTo>
                  <a:pt x="84081" y="97329"/>
                </a:lnTo>
                <a:lnTo>
                  <a:pt x="61796" y="133965"/>
                </a:lnTo>
                <a:lnTo>
                  <a:pt x="47679" y="176920"/>
                </a:lnTo>
                <a:lnTo>
                  <a:pt x="42748" y="226377"/>
                </a:lnTo>
                <a:lnTo>
                  <a:pt x="46254" y="269671"/>
                </a:lnTo>
                <a:lnTo>
                  <a:pt x="56726" y="306976"/>
                </a:lnTo>
                <a:lnTo>
                  <a:pt x="95278" y="366076"/>
                </a:lnTo>
                <a:lnTo>
                  <a:pt x="151822" y="408596"/>
                </a:lnTo>
                <a:lnTo>
                  <a:pt x="219777" y="439456"/>
                </a:lnTo>
                <a:lnTo>
                  <a:pt x="255978" y="452050"/>
                </a:lnTo>
                <a:lnTo>
                  <a:pt x="292563" y="463574"/>
                </a:lnTo>
                <a:lnTo>
                  <a:pt x="328711" y="474642"/>
                </a:lnTo>
                <a:lnTo>
                  <a:pt x="363598" y="485870"/>
                </a:lnTo>
                <a:lnTo>
                  <a:pt x="426302" y="511262"/>
                </a:lnTo>
                <a:lnTo>
                  <a:pt x="474095" y="544670"/>
                </a:lnTo>
                <a:lnTo>
                  <a:pt x="500394" y="591013"/>
                </a:lnTo>
                <a:lnTo>
                  <a:pt x="503427" y="620572"/>
                </a:lnTo>
                <a:lnTo>
                  <a:pt x="493636" y="665470"/>
                </a:lnTo>
                <a:lnTo>
                  <a:pt x="468041" y="699728"/>
                </a:lnTo>
                <a:lnTo>
                  <a:pt x="429453" y="723726"/>
                </a:lnTo>
                <a:lnTo>
                  <a:pt x="380680" y="737845"/>
                </a:lnTo>
                <a:lnTo>
                  <a:pt x="324535" y="742467"/>
                </a:lnTo>
                <a:lnTo>
                  <a:pt x="274878" y="739228"/>
                </a:lnTo>
                <a:lnTo>
                  <a:pt x="224915" y="729745"/>
                </a:lnTo>
                <a:lnTo>
                  <a:pt x="175920" y="714370"/>
                </a:lnTo>
                <a:lnTo>
                  <a:pt x="129169" y="693454"/>
                </a:lnTo>
                <a:lnTo>
                  <a:pt x="85936" y="667350"/>
                </a:lnTo>
                <a:lnTo>
                  <a:pt x="47497" y="636409"/>
                </a:lnTo>
                <a:lnTo>
                  <a:pt x="0" y="726643"/>
                </a:lnTo>
                <a:lnTo>
                  <a:pt x="36407" y="757057"/>
                </a:lnTo>
                <a:lnTo>
                  <a:pt x="77245" y="783096"/>
                </a:lnTo>
                <a:lnTo>
                  <a:pt x="121711" y="804649"/>
                </a:lnTo>
                <a:lnTo>
                  <a:pt x="169000" y="821606"/>
                </a:lnTo>
                <a:lnTo>
                  <a:pt x="218311" y="833855"/>
                </a:lnTo>
                <a:lnTo>
                  <a:pt x="268840" y="841286"/>
                </a:lnTo>
                <a:lnTo>
                  <a:pt x="319785" y="843787"/>
                </a:lnTo>
                <a:lnTo>
                  <a:pt x="367195" y="841585"/>
                </a:lnTo>
                <a:lnTo>
                  <a:pt x="412960" y="834910"/>
                </a:lnTo>
                <a:lnTo>
                  <a:pt x="456294" y="823655"/>
                </a:lnTo>
                <a:lnTo>
                  <a:pt x="496408" y="807719"/>
                </a:lnTo>
                <a:lnTo>
                  <a:pt x="532514" y="786995"/>
                </a:lnTo>
                <a:lnTo>
                  <a:pt x="563822" y="761379"/>
                </a:lnTo>
                <a:lnTo>
                  <a:pt x="589546" y="730767"/>
                </a:lnTo>
                <a:lnTo>
                  <a:pt x="608896" y="695055"/>
                </a:lnTo>
                <a:lnTo>
                  <a:pt x="621084" y="654137"/>
                </a:lnTo>
                <a:lnTo>
                  <a:pt x="625322" y="607910"/>
                </a:lnTo>
                <a:lnTo>
                  <a:pt x="621590" y="563856"/>
                </a:lnTo>
                <a:lnTo>
                  <a:pt x="610936" y="525785"/>
                </a:lnTo>
                <a:lnTo>
                  <a:pt x="572122" y="465207"/>
                </a:lnTo>
                <a:lnTo>
                  <a:pt x="515394" y="421415"/>
                </a:lnTo>
                <a:lnTo>
                  <a:pt x="447266" y="389643"/>
                </a:lnTo>
                <a:lnTo>
                  <a:pt x="410963" y="376776"/>
                </a:lnTo>
                <a:lnTo>
                  <a:pt x="374252" y="365127"/>
                </a:lnTo>
                <a:lnTo>
                  <a:pt x="337949" y="354102"/>
                </a:lnTo>
                <a:lnTo>
                  <a:pt x="302867" y="343105"/>
                </a:lnTo>
                <a:lnTo>
                  <a:pt x="239624" y="318811"/>
                </a:lnTo>
                <a:lnTo>
                  <a:pt x="191039" y="287482"/>
                </a:lnTo>
                <a:lnTo>
                  <a:pt x="163625" y="244355"/>
                </a:lnTo>
                <a:lnTo>
                  <a:pt x="159892" y="216877"/>
                </a:lnTo>
                <a:lnTo>
                  <a:pt x="168049" y="174796"/>
                </a:lnTo>
                <a:lnTo>
                  <a:pt x="190949" y="143123"/>
                </a:lnTo>
                <a:lnTo>
                  <a:pt x="226234" y="121251"/>
                </a:lnTo>
                <a:lnTo>
                  <a:pt x="271548" y="108573"/>
                </a:lnTo>
                <a:lnTo>
                  <a:pt x="324535" y="104482"/>
                </a:lnTo>
                <a:lnTo>
                  <a:pt x="371636" y="107445"/>
                </a:lnTo>
                <a:lnTo>
                  <a:pt x="419041" y="116031"/>
                </a:lnTo>
                <a:lnTo>
                  <a:pt x="465533" y="129783"/>
                </a:lnTo>
                <a:lnTo>
                  <a:pt x="509896" y="148247"/>
                </a:lnTo>
                <a:lnTo>
                  <a:pt x="550913" y="170967"/>
                </a:lnTo>
                <a:lnTo>
                  <a:pt x="598411" y="75984"/>
                </a:lnTo>
                <a:lnTo>
                  <a:pt x="561448" y="54414"/>
                </a:lnTo>
                <a:lnTo>
                  <a:pt x="520660" y="35879"/>
                </a:lnTo>
                <a:lnTo>
                  <a:pt x="476707" y="20775"/>
                </a:lnTo>
                <a:lnTo>
                  <a:pt x="430247" y="9497"/>
                </a:lnTo>
                <a:lnTo>
                  <a:pt x="381940" y="2440"/>
                </a:lnTo>
                <a:lnTo>
                  <a:pt x="332447" y="0"/>
                </a:lnTo>
                <a:close/>
              </a:path>
            </a:pathLst>
          </a:custGeom>
          <a:solidFill>
            <a:srgbClr val="F0CA36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13" name="object 13"/>
          <p:cNvSpPr/>
          <p:nvPr/>
        </p:nvSpPr>
        <p:spPr>
          <a:xfrm>
            <a:off x="6331624" y="656233"/>
            <a:ext cx="542211" cy="568785"/>
          </a:xfrm>
          <a:custGeom>
            <a:avLst/>
            <a:gdLst/>
            <a:ahLst/>
            <a:cxnLst/>
            <a:rect l="l" t="t" r="r" b="b"/>
            <a:pathLst>
              <a:path w="803275" h="842644">
                <a:moveTo>
                  <a:pt x="413181" y="0"/>
                </a:moveTo>
                <a:lnTo>
                  <a:pt x="362405" y="2899"/>
                </a:lnTo>
                <a:lnTo>
                  <a:pt x="314028" y="10782"/>
                </a:lnTo>
                <a:lnTo>
                  <a:pt x="268268" y="23450"/>
                </a:lnTo>
                <a:lnTo>
                  <a:pt x="225343" y="40700"/>
                </a:lnTo>
                <a:lnTo>
                  <a:pt x="185471" y="62332"/>
                </a:lnTo>
                <a:lnTo>
                  <a:pt x="148871" y="88146"/>
                </a:lnTo>
                <a:lnTo>
                  <a:pt x="115760" y="117941"/>
                </a:lnTo>
                <a:lnTo>
                  <a:pt x="86356" y="151516"/>
                </a:lnTo>
                <a:lnTo>
                  <a:pt x="60878" y="188670"/>
                </a:lnTo>
                <a:lnTo>
                  <a:pt x="39543" y="229203"/>
                </a:lnTo>
                <a:lnTo>
                  <a:pt x="22570" y="272914"/>
                </a:lnTo>
                <a:lnTo>
                  <a:pt x="10176" y="319602"/>
                </a:lnTo>
                <a:lnTo>
                  <a:pt x="2580" y="369066"/>
                </a:lnTo>
                <a:lnTo>
                  <a:pt x="0" y="421106"/>
                </a:lnTo>
                <a:lnTo>
                  <a:pt x="2558" y="473169"/>
                </a:lnTo>
                <a:lnTo>
                  <a:pt x="10098" y="522694"/>
                </a:lnTo>
                <a:lnTo>
                  <a:pt x="22415" y="569470"/>
                </a:lnTo>
                <a:lnTo>
                  <a:pt x="39305" y="613287"/>
                </a:lnTo>
                <a:lnTo>
                  <a:pt x="60563" y="653932"/>
                </a:lnTo>
                <a:lnTo>
                  <a:pt x="85985" y="691196"/>
                </a:lnTo>
                <a:lnTo>
                  <a:pt x="115368" y="724866"/>
                </a:lnTo>
                <a:lnTo>
                  <a:pt x="148506" y="754732"/>
                </a:lnTo>
                <a:lnTo>
                  <a:pt x="185196" y="780583"/>
                </a:lnTo>
                <a:lnTo>
                  <a:pt x="225233" y="802206"/>
                </a:lnTo>
                <a:lnTo>
                  <a:pt x="268413" y="819392"/>
                </a:lnTo>
                <a:lnTo>
                  <a:pt x="314532" y="831930"/>
                </a:lnTo>
                <a:lnTo>
                  <a:pt x="363385" y="839607"/>
                </a:lnTo>
                <a:lnTo>
                  <a:pt x="414769" y="842213"/>
                </a:lnTo>
                <a:lnTo>
                  <a:pt x="465939" y="839866"/>
                </a:lnTo>
                <a:lnTo>
                  <a:pt x="514848" y="832937"/>
                </a:lnTo>
                <a:lnTo>
                  <a:pt x="561308" y="821592"/>
                </a:lnTo>
                <a:lnTo>
                  <a:pt x="605134" y="805999"/>
                </a:lnTo>
                <a:lnTo>
                  <a:pt x="646140" y="786324"/>
                </a:lnTo>
                <a:lnTo>
                  <a:pt x="684140" y="762735"/>
                </a:lnTo>
                <a:lnTo>
                  <a:pt x="713974" y="739305"/>
                </a:lnTo>
                <a:lnTo>
                  <a:pt x="424268" y="739305"/>
                </a:lnTo>
                <a:lnTo>
                  <a:pt x="376732" y="736126"/>
                </a:lnTo>
                <a:lnTo>
                  <a:pt x="332180" y="726792"/>
                </a:lnTo>
                <a:lnTo>
                  <a:pt x="290933" y="711608"/>
                </a:lnTo>
                <a:lnTo>
                  <a:pt x="253316" y="690876"/>
                </a:lnTo>
                <a:lnTo>
                  <a:pt x="219651" y="664902"/>
                </a:lnTo>
                <a:lnTo>
                  <a:pt x="190260" y="633988"/>
                </a:lnTo>
                <a:lnTo>
                  <a:pt x="165466" y="598438"/>
                </a:lnTo>
                <a:lnTo>
                  <a:pt x="145592" y="558557"/>
                </a:lnTo>
                <a:lnTo>
                  <a:pt x="130960" y="514649"/>
                </a:lnTo>
                <a:lnTo>
                  <a:pt x="121894" y="467017"/>
                </a:lnTo>
                <a:lnTo>
                  <a:pt x="802627" y="467017"/>
                </a:lnTo>
                <a:lnTo>
                  <a:pt x="803220" y="411973"/>
                </a:lnTo>
                <a:lnTo>
                  <a:pt x="800522" y="368858"/>
                </a:lnTo>
                <a:lnTo>
                  <a:pt x="121894" y="368858"/>
                </a:lnTo>
                <a:lnTo>
                  <a:pt x="131205" y="317211"/>
                </a:lnTo>
                <a:lnTo>
                  <a:pt x="147253" y="270177"/>
                </a:lnTo>
                <a:lnTo>
                  <a:pt x="169620" y="228145"/>
                </a:lnTo>
                <a:lnTo>
                  <a:pt x="197889" y="191507"/>
                </a:lnTo>
                <a:lnTo>
                  <a:pt x="231644" y="160653"/>
                </a:lnTo>
                <a:lnTo>
                  <a:pt x="270468" y="135976"/>
                </a:lnTo>
                <a:lnTo>
                  <a:pt x="313943" y="117865"/>
                </a:lnTo>
                <a:lnTo>
                  <a:pt x="361654" y="106712"/>
                </a:lnTo>
                <a:lnTo>
                  <a:pt x="413181" y="102908"/>
                </a:lnTo>
                <a:lnTo>
                  <a:pt x="690600" y="102908"/>
                </a:lnTo>
                <a:lnTo>
                  <a:pt x="670175" y="83235"/>
                </a:lnTo>
                <a:lnTo>
                  <a:pt x="636574" y="58459"/>
                </a:lnTo>
                <a:lnTo>
                  <a:pt x="599258" y="37834"/>
                </a:lnTo>
                <a:lnTo>
                  <a:pt x="558243" y="21518"/>
                </a:lnTo>
                <a:lnTo>
                  <a:pt x="513548" y="9668"/>
                </a:lnTo>
                <a:lnTo>
                  <a:pt x="465188" y="2443"/>
                </a:lnTo>
                <a:lnTo>
                  <a:pt x="413181" y="0"/>
                </a:lnTo>
                <a:close/>
              </a:path>
              <a:path w="803275" h="842644">
                <a:moveTo>
                  <a:pt x="682307" y="633247"/>
                </a:moveTo>
                <a:lnTo>
                  <a:pt x="647805" y="664739"/>
                </a:lnTo>
                <a:lnTo>
                  <a:pt x="609431" y="690998"/>
                </a:lnTo>
                <a:lnTo>
                  <a:pt x="567537" y="711803"/>
                </a:lnTo>
                <a:lnTo>
                  <a:pt x="522477" y="726935"/>
                </a:lnTo>
                <a:lnTo>
                  <a:pt x="474603" y="736176"/>
                </a:lnTo>
                <a:lnTo>
                  <a:pt x="424268" y="739305"/>
                </a:lnTo>
                <a:lnTo>
                  <a:pt x="713974" y="739305"/>
                </a:lnTo>
                <a:lnTo>
                  <a:pt x="718948" y="735398"/>
                </a:lnTo>
                <a:lnTo>
                  <a:pt x="750379" y="704481"/>
                </a:lnTo>
                <a:lnTo>
                  <a:pt x="682307" y="633247"/>
                </a:lnTo>
                <a:close/>
              </a:path>
              <a:path w="803275" h="842644">
                <a:moveTo>
                  <a:pt x="690600" y="102908"/>
                </a:moveTo>
                <a:lnTo>
                  <a:pt x="413181" y="102908"/>
                </a:lnTo>
                <a:lnTo>
                  <a:pt x="465424" y="106712"/>
                </a:lnTo>
                <a:lnTo>
                  <a:pt x="513196" y="117865"/>
                </a:lnTo>
                <a:lnTo>
                  <a:pt x="556134" y="135976"/>
                </a:lnTo>
                <a:lnTo>
                  <a:pt x="593872" y="160653"/>
                </a:lnTo>
                <a:lnTo>
                  <a:pt x="626046" y="191507"/>
                </a:lnTo>
                <a:lnTo>
                  <a:pt x="652291" y="228145"/>
                </a:lnTo>
                <a:lnTo>
                  <a:pt x="672243" y="270177"/>
                </a:lnTo>
                <a:lnTo>
                  <a:pt x="685536" y="317211"/>
                </a:lnTo>
                <a:lnTo>
                  <a:pt x="691807" y="368858"/>
                </a:lnTo>
                <a:lnTo>
                  <a:pt x="800522" y="368858"/>
                </a:lnTo>
                <a:lnTo>
                  <a:pt x="792823" y="310240"/>
                </a:lnTo>
                <a:lnTo>
                  <a:pt x="781866" y="263867"/>
                </a:lnTo>
                <a:lnTo>
                  <a:pt x="767093" y="220699"/>
                </a:lnTo>
                <a:lnTo>
                  <a:pt x="748520" y="180894"/>
                </a:lnTo>
                <a:lnTo>
                  <a:pt x="726165" y="144610"/>
                </a:lnTo>
                <a:lnTo>
                  <a:pt x="700044" y="112004"/>
                </a:lnTo>
                <a:lnTo>
                  <a:pt x="690600" y="102908"/>
                </a:lnTo>
                <a:close/>
              </a:path>
            </a:pathLst>
          </a:custGeom>
          <a:solidFill>
            <a:srgbClr val="F0CA36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14" name="object 14"/>
          <p:cNvSpPr/>
          <p:nvPr/>
        </p:nvSpPr>
        <p:spPr>
          <a:xfrm>
            <a:off x="6936439" y="466027"/>
            <a:ext cx="623221" cy="761238"/>
          </a:xfrm>
          <a:custGeom>
            <a:avLst/>
            <a:gdLst/>
            <a:ahLst/>
            <a:cxnLst/>
            <a:rect l="l" t="t" r="r" b="b"/>
            <a:pathLst>
              <a:path w="923290" h="1127760">
                <a:moveTo>
                  <a:pt x="495503" y="0"/>
                </a:moveTo>
                <a:lnTo>
                  <a:pt x="437851" y="2224"/>
                </a:lnTo>
                <a:lnTo>
                  <a:pt x="383420" y="8802"/>
                </a:lnTo>
                <a:lnTo>
                  <a:pt x="332451" y="19591"/>
                </a:lnTo>
                <a:lnTo>
                  <a:pt x="285187" y="34448"/>
                </a:lnTo>
                <a:lnTo>
                  <a:pt x="241870" y="53231"/>
                </a:lnTo>
                <a:lnTo>
                  <a:pt x="202742" y="75796"/>
                </a:lnTo>
                <a:lnTo>
                  <a:pt x="168045" y="102003"/>
                </a:lnTo>
                <a:lnTo>
                  <a:pt x="138022" y="131706"/>
                </a:lnTo>
                <a:lnTo>
                  <a:pt x="112914" y="164765"/>
                </a:lnTo>
                <a:lnTo>
                  <a:pt x="92964" y="201036"/>
                </a:lnTo>
                <a:lnTo>
                  <a:pt x="78414" y="240377"/>
                </a:lnTo>
                <a:lnTo>
                  <a:pt x="69507" y="282645"/>
                </a:lnTo>
                <a:lnTo>
                  <a:pt x="66484" y="327698"/>
                </a:lnTo>
                <a:lnTo>
                  <a:pt x="69474" y="374155"/>
                </a:lnTo>
                <a:lnTo>
                  <a:pt x="78103" y="415620"/>
                </a:lnTo>
                <a:lnTo>
                  <a:pt x="91857" y="452459"/>
                </a:lnTo>
                <a:lnTo>
                  <a:pt x="132693" y="513729"/>
                </a:lnTo>
                <a:lnTo>
                  <a:pt x="187881" y="560899"/>
                </a:lnTo>
                <a:lnTo>
                  <a:pt x="253322" y="596905"/>
                </a:lnTo>
                <a:lnTo>
                  <a:pt x="288605" y="611639"/>
                </a:lnTo>
                <a:lnTo>
                  <a:pt x="324913" y="624683"/>
                </a:lnTo>
                <a:lnTo>
                  <a:pt x="361734" y="636403"/>
                </a:lnTo>
                <a:lnTo>
                  <a:pt x="398554" y="647167"/>
                </a:lnTo>
                <a:lnTo>
                  <a:pt x="470146" y="667292"/>
                </a:lnTo>
                <a:lnTo>
                  <a:pt x="503891" y="677388"/>
                </a:lnTo>
                <a:lnTo>
                  <a:pt x="564718" y="699480"/>
                </a:lnTo>
                <a:lnTo>
                  <a:pt x="613243" y="726552"/>
                </a:lnTo>
                <a:lnTo>
                  <a:pt x="645365" y="761539"/>
                </a:lnTo>
                <a:lnTo>
                  <a:pt x="656983" y="807377"/>
                </a:lnTo>
                <a:lnTo>
                  <a:pt x="649740" y="844548"/>
                </a:lnTo>
                <a:lnTo>
                  <a:pt x="628666" y="874120"/>
                </a:lnTo>
                <a:lnTo>
                  <a:pt x="594751" y="895715"/>
                </a:lnTo>
                <a:lnTo>
                  <a:pt x="548980" y="908951"/>
                </a:lnTo>
                <a:lnTo>
                  <a:pt x="492340" y="913447"/>
                </a:lnTo>
                <a:lnTo>
                  <a:pt x="451776" y="911082"/>
                </a:lnTo>
                <a:lnTo>
                  <a:pt x="408683" y="904143"/>
                </a:lnTo>
                <a:lnTo>
                  <a:pt x="363818" y="892866"/>
                </a:lnTo>
                <a:lnTo>
                  <a:pt x="317937" y="877484"/>
                </a:lnTo>
                <a:lnTo>
                  <a:pt x="271794" y="858232"/>
                </a:lnTo>
                <a:lnTo>
                  <a:pt x="226147" y="835345"/>
                </a:lnTo>
                <a:lnTo>
                  <a:pt x="181750" y="809057"/>
                </a:lnTo>
                <a:lnTo>
                  <a:pt x="139360" y="779603"/>
                </a:lnTo>
                <a:lnTo>
                  <a:pt x="99733" y="747217"/>
                </a:lnTo>
                <a:lnTo>
                  <a:pt x="0" y="951445"/>
                </a:lnTo>
                <a:lnTo>
                  <a:pt x="35479" y="979443"/>
                </a:lnTo>
                <a:lnTo>
                  <a:pt x="73528" y="1005485"/>
                </a:lnTo>
                <a:lnTo>
                  <a:pt x="113889" y="1029423"/>
                </a:lnTo>
                <a:lnTo>
                  <a:pt x="156305" y="1051106"/>
                </a:lnTo>
                <a:lnTo>
                  <a:pt x="200518" y="1070385"/>
                </a:lnTo>
                <a:lnTo>
                  <a:pt x="246274" y="1087109"/>
                </a:lnTo>
                <a:lnTo>
                  <a:pt x="293313" y="1101128"/>
                </a:lnTo>
                <a:lnTo>
                  <a:pt x="341380" y="1112293"/>
                </a:lnTo>
                <a:lnTo>
                  <a:pt x="390218" y="1120454"/>
                </a:lnTo>
                <a:lnTo>
                  <a:pt x="439570" y="1125460"/>
                </a:lnTo>
                <a:lnTo>
                  <a:pt x="489178" y="1127163"/>
                </a:lnTo>
                <a:lnTo>
                  <a:pt x="544732" y="1125091"/>
                </a:lnTo>
                <a:lnTo>
                  <a:pt x="597904" y="1118908"/>
                </a:lnTo>
                <a:lnTo>
                  <a:pt x="648335" y="1108661"/>
                </a:lnTo>
                <a:lnTo>
                  <a:pt x="695667" y="1094398"/>
                </a:lnTo>
                <a:lnTo>
                  <a:pt x="739539" y="1076165"/>
                </a:lnTo>
                <a:lnTo>
                  <a:pt x="779595" y="1054011"/>
                </a:lnTo>
                <a:lnTo>
                  <a:pt x="815474" y="1027984"/>
                </a:lnTo>
                <a:lnTo>
                  <a:pt x="846817" y="998130"/>
                </a:lnTo>
                <a:lnTo>
                  <a:pt x="873267" y="964497"/>
                </a:lnTo>
                <a:lnTo>
                  <a:pt x="894463" y="927133"/>
                </a:lnTo>
                <a:lnTo>
                  <a:pt x="910048" y="886085"/>
                </a:lnTo>
                <a:lnTo>
                  <a:pt x="919662" y="841400"/>
                </a:lnTo>
                <a:lnTo>
                  <a:pt x="922947" y="793127"/>
                </a:lnTo>
                <a:lnTo>
                  <a:pt x="920147" y="745871"/>
                </a:lnTo>
                <a:lnTo>
                  <a:pt x="911693" y="703596"/>
                </a:lnTo>
                <a:lnTo>
                  <a:pt x="898098" y="665943"/>
                </a:lnTo>
                <a:lnTo>
                  <a:pt x="857537" y="603060"/>
                </a:lnTo>
                <a:lnTo>
                  <a:pt x="802572" y="554334"/>
                </a:lnTo>
                <a:lnTo>
                  <a:pt x="737309" y="516880"/>
                </a:lnTo>
                <a:lnTo>
                  <a:pt x="702098" y="501478"/>
                </a:lnTo>
                <a:lnTo>
                  <a:pt x="665853" y="487811"/>
                </a:lnTo>
                <a:lnTo>
                  <a:pt x="629086" y="475519"/>
                </a:lnTo>
                <a:lnTo>
                  <a:pt x="592311" y="464242"/>
                </a:lnTo>
                <a:lnTo>
                  <a:pt x="520789" y="443286"/>
                </a:lnTo>
                <a:lnTo>
                  <a:pt x="487068" y="432887"/>
                </a:lnTo>
                <a:lnTo>
                  <a:pt x="426276" y="410440"/>
                </a:lnTo>
                <a:lnTo>
                  <a:pt x="377768" y="383392"/>
                </a:lnTo>
                <a:lnTo>
                  <a:pt x="345653" y="348857"/>
                </a:lnTo>
                <a:lnTo>
                  <a:pt x="334035" y="303949"/>
                </a:lnTo>
                <a:lnTo>
                  <a:pt x="344250" y="264470"/>
                </a:lnTo>
                <a:lnTo>
                  <a:pt x="373016" y="236272"/>
                </a:lnTo>
                <a:lnTo>
                  <a:pt x="417515" y="219354"/>
                </a:lnTo>
                <a:lnTo>
                  <a:pt x="474929" y="213715"/>
                </a:lnTo>
                <a:lnTo>
                  <a:pt x="515814" y="216373"/>
                </a:lnTo>
                <a:lnTo>
                  <a:pt x="561627" y="224127"/>
                </a:lnTo>
                <a:lnTo>
                  <a:pt x="611095" y="236643"/>
                </a:lnTo>
                <a:lnTo>
                  <a:pt x="662944" y="253591"/>
                </a:lnTo>
                <a:lnTo>
                  <a:pt x="715900" y="274637"/>
                </a:lnTo>
                <a:lnTo>
                  <a:pt x="768689" y="299450"/>
                </a:lnTo>
                <a:lnTo>
                  <a:pt x="820038" y="327698"/>
                </a:lnTo>
                <a:lnTo>
                  <a:pt x="916609" y="120319"/>
                </a:lnTo>
                <a:lnTo>
                  <a:pt x="878088" y="97014"/>
                </a:lnTo>
                <a:lnTo>
                  <a:pt x="836649" y="75766"/>
                </a:lnTo>
                <a:lnTo>
                  <a:pt x="792656" y="56760"/>
                </a:lnTo>
                <a:lnTo>
                  <a:pt x="746475" y="40177"/>
                </a:lnTo>
                <a:lnTo>
                  <a:pt x="698469" y="26200"/>
                </a:lnTo>
                <a:lnTo>
                  <a:pt x="649004" y="15011"/>
                </a:lnTo>
                <a:lnTo>
                  <a:pt x="598445" y="6793"/>
                </a:lnTo>
                <a:lnTo>
                  <a:pt x="547156" y="1728"/>
                </a:lnTo>
                <a:lnTo>
                  <a:pt x="495503" y="0"/>
                </a:lnTo>
                <a:close/>
              </a:path>
            </a:pathLst>
          </a:custGeom>
          <a:solidFill>
            <a:srgbClr val="135388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15" name="object 15"/>
          <p:cNvSpPr/>
          <p:nvPr/>
        </p:nvSpPr>
        <p:spPr>
          <a:xfrm>
            <a:off x="7678047" y="473502"/>
            <a:ext cx="812244" cy="748379"/>
          </a:xfrm>
          <a:custGeom>
            <a:avLst/>
            <a:gdLst/>
            <a:ahLst/>
            <a:cxnLst/>
            <a:rect l="l" t="t" r="r" b="b"/>
            <a:pathLst>
              <a:path w="1203325" h="1108710">
                <a:moveTo>
                  <a:pt x="1203147" y="0"/>
                </a:moveTo>
                <a:lnTo>
                  <a:pt x="924521" y="0"/>
                </a:lnTo>
                <a:lnTo>
                  <a:pt x="603148" y="677570"/>
                </a:lnTo>
                <a:lnTo>
                  <a:pt x="280200" y="0"/>
                </a:lnTo>
                <a:lnTo>
                  <a:pt x="0" y="0"/>
                </a:lnTo>
                <a:lnTo>
                  <a:pt x="0" y="1108163"/>
                </a:lnTo>
                <a:lnTo>
                  <a:pt x="226377" y="1108163"/>
                </a:lnTo>
                <a:lnTo>
                  <a:pt x="226377" y="360946"/>
                </a:lnTo>
                <a:lnTo>
                  <a:pt x="520826" y="995768"/>
                </a:lnTo>
                <a:lnTo>
                  <a:pt x="683894" y="995768"/>
                </a:lnTo>
                <a:lnTo>
                  <a:pt x="978344" y="360946"/>
                </a:lnTo>
                <a:lnTo>
                  <a:pt x="978344" y="1108163"/>
                </a:lnTo>
                <a:lnTo>
                  <a:pt x="1203147" y="1108163"/>
                </a:lnTo>
                <a:lnTo>
                  <a:pt x="1203147" y="0"/>
                </a:lnTo>
                <a:close/>
              </a:path>
            </a:pathLst>
          </a:custGeom>
          <a:solidFill>
            <a:srgbClr val="135388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16" name="object 16"/>
          <p:cNvSpPr/>
          <p:nvPr/>
        </p:nvSpPr>
        <p:spPr>
          <a:xfrm>
            <a:off x="8655834" y="473502"/>
            <a:ext cx="581643" cy="748379"/>
          </a:xfrm>
          <a:custGeom>
            <a:avLst/>
            <a:gdLst/>
            <a:ahLst/>
            <a:cxnLst/>
            <a:rect l="l" t="t" r="r" b="b"/>
            <a:pathLst>
              <a:path w="861695" h="1108710">
                <a:moveTo>
                  <a:pt x="861199" y="900430"/>
                </a:moveTo>
                <a:lnTo>
                  <a:pt x="250126" y="900430"/>
                </a:lnTo>
                <a:lnTo>
                  <a:pt x="250126" y="655320"/>
                </a:lnTo>
                <a:lnTo>
                  <a:pt x="783628" y="655320"/>
                </a:lnTo>
                <a:lnTo>
                  <a:pt x="783628" y="448310"/>
                </a:lnTo>
                <a:lnTo>
                  <a:pt x="250126" y="448310"/>
                </a:lnTo>
                <a:lnTo>
                  <a:pt x="250126" y="207010"/>
                </a:lnTo>
                <a:lnTo>
                  <a:pt x="843788" y="207010"/>
                </a:lnTo>
                <a:lnTo>
                  <a:pt x="843788" y="0"/>
                </a:lnTo>
                <a:lnTo>
                  <a:pt x="0" y="0"/>
                </a:lnTo>
                <a:lnTo>
                  <a:pt x="0" y="207010"/>
                </a:lnTo>
                <a:lnTo>
                  <a:pt x="0" y="448310"/>
                </a:lnTo>
                <a:lnTo>
                  <a:pt x="0" y="655320"/>
                </a:lnTo>
                <a:lnTo>
                  <a:pt x="0" y="900430"/>
                </a:lnTo>
                <a:lnTo>
                  <a:pt x="0" y="1108710"/>
                </a:lnTo>
                <a:lnTo>
                  <a:pt x="861199" y="1108710"/>
                </a:lnTo>
                <a:lnTo>
                  <a:pt x="861199" y="900430"/>
                </a:lnTo>
                <a:close/>
              </a:path>
            </a:pathLst>
          </a:custGeom>
          <a:solidFill>
            <a:srgbClr val="135388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17" name="object 17"/>
          <p:cNvSpPr/>
          <p:nvPr/>
        </p:nvSpPr>
        <p:spPr>
          <a:xfrm>
            <a:off x="2954890" y="1360799"/>
            <a:ext cx="199739" cy="206597"/>
          </a:xfrm>
          <a:custGeom>
            <a:avLst/>
            <a:gdLst/>
            <a:ahLst/>
            <a:cxnLst/>
            <a:rect l="l" t="t" r="r" b="b"/>
            <a:pathLst>
              <a:path w="295910" h="306069">
                <a:moveTo>
                  <a:pt x="295719" y="0"/>
                </a:moveTo>
                <a:lnTo>
                  <a:pt x="270357" y="0"/>
                </a:lnTo>
                <a:lnTo>
                  <a:pt x="148297" y="240601"/>
                </a:lnTo>
                <a:lnTo>
                  <a:pt x="25374" y="0"/>
                </a:lnTo>
                <a:lnTo>
                  <a:pt x="0" y="0"/>
                </a:lnTo>
                <a:lnTo>
                  <a:pt x="0" y="305777"/>
                </a:lnTo>
                <a:lnTo>
                  <a:pt x="17500" y="305777"/>
                </a:lnTo>
                <a:lnTo>
                  <a:pt x="17500" y="25374"/>
                </a:lnTo>
                <a:lnTo>
                  <a:pt x="143929" y="272529"/>
                </a:lnTo>
                <a:lnTo>
                  <a:pt x="152234" y="272529"/>
                </a:lnTo>
                <a:lnTo>
                  <a:pt x="277787" y="25374"/>
                </a:lnTo>
                <a:lnTo>
                  <a:pt x="278218" y="305777"/>
                </a:lnTo>
                <a:lnTo>
                  <a:pt x="295719" y="305777"/>
                </a:lnTo>
                <a:lnTo>
                  <a:pt x="2957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18" name="object 18"/>
          <p:cNvSpPr/>
          <p:nvPr/>
        </p:nvSpPr>
        <p:spPr>
          <a:xfrm>
            <a:off x="3204110" y="1413065"/>
            <a:ext cx="151776" cy="1544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19" name="object 19"/>
          <p:cNvSpPr/>
          <p:nvPr/>
        </p:nvSpPr>
        <p:spPr>
          <a:xfrm>
            <a:off x="3402246" y="1348103"/>
            <a:ext cx="152162" cy="219456"/>
          </a:xfrm>
          <a:custGeom>
            <a:avLst/>
            <a:gdLst/>
            <a:ahLst/>
            <a:cxnLst/>
            <a:rect l="l" t="t" r="r" b="b"/>
            <a:pathLst>
              <a:path w="225425" h="325119">
                <a:moveTo>
                  <a:pt x="35068" y="265099"/>
                </a:moveTo>
                <a:lnTo>
                  <a:pt x="18376" y="265099"/>
                </a:lnTo>
                <a:lnTo>
                  <a:pt x="34403" y="289969"/>
                </a:lnTo>
                <a:lnTo>
                  <a:pt x="56378" y="308848"/>
                </a:lnTo>
                <a:lnTo>
                  <a:pt x="83520" y="320835"/>
                </a:lnTo>
                <a:lnTo>
                  <a:pt x="115049" y="325031"/>
                </a:lnTo>
                <a:lnTo>
                  <a:pt x="159332" y="316542"/>
                </a:lnTo>
                <a:lnTo>
                  <a:pt x="171908" y="307974"/>
                </a:lnTo>
                <a:lnTo>
                  <a:pt x="112420" y="307974"/>
                </a:lnTo>
                <a:lnTo>
                  <a:pt x="74660" y="300737"/>
                </a:lnTo>
                <a:lnTo>
                  <a:pt x="44896" y="280581"/>
                </a:lnTo>
                <a:lnTo>
                  <a:pt x="35068" y="265099"/>
                </a:lnTo>
                <a:close/>
              </a:path>
              <a:path w="225425" h="325119">
                <a:moveTo>
                  <a:pt x="18376" y="0"/>
                </a:moveTo>
                <a:lnTo>
                  <a:pt x="0" y="0"/>
                </a:lnTo>
                <a:lnTo>
                  <a:pt x="0" y="324599"/>
                </a:lnTo>
                <a:lnTo>
                  <a:pt x="18376" y="324599"/>
                </a:lnTo>
                <a:lnTo>
                  <a:pt x="18376" y="265099"/>
                </a:lnTo>
                <a:lnTo>
                  <a:pt x="35068" y="265099"/>
                </a:lnTo>
                <a:lnTo>
                  <a:pt x="25382" y="249842"/>
                </a:lnTo>
                <a:lnTo>
                  <a:pt x="18376" y="210858"/>
                </a:lnTo>
                <a:lnTo>
                  <a:pt x="25382" y="171811"/>
                </a:lnTo>
                <a:lnTo>
                  <a:pt x="34982" y="156616"/>
                </a:lnTo>
                <a:lnTo>
                  <a:pt x="18376" y="156616"/>
                </a:lnTo>
                <a:lnTo>
                  <a:pt x="18376" y="0"/>
                </a:lnTo>
                <a:close/>
              </a:path>
              <a:path w="225425" h="325119">
                <a:moveTo>
                  <a:pt x="171712" y="113309"/>
                </a:moveTo>
                <a:lnTo>
                  <a:pt x="112420" y="113309"/>
                </a:lnTo>
                <a:lnTo>
                  <a:pt x="150444" y="120616"/>
                </a:lnTo>
                <a:lnTo>
                  <a:pt x="180344" y="140923"/>
                </a:lnTo>
                <a:lnTo>
                  <a:pt x="199908" y="171811"/>
                </a:lnTo>
                <a:lnTo>
                  <a:pt x="206921" y="210858"/>
                </a:lnTo>
                <a:lnTo>
                  <a:pt x="199908" y="249842"/>
                </a:lnTo>
                <a:lnTo>
                  <a:pt x="180344" y="280581"/>
                </a:lnTo>
                <a:lnTo>
                  <a:pt x="150444" y="300737"/>
                </a:lnTo>
                <a:lnTo>
                  <a:pt x="112420" y="307974"/>
                </a:lnTo>
                <a:lnTo>
                  <a:pt x="171908" y="307974"/>
                </a:lnTo>
                <a:lnTo>
                  <a:pt x="194063" y="292881"/>
                </a:lnTo>
                <a:lnTo>
                  <a:pt x="216738" y="256751"/>
                </a:lnTo>
                <a:lnTo>
                  <a:pt x="224853" y="210858"/>
                </a:lnTo>
                <a:lnTo>
                  <a:pt x="216678" y="164713"/>
                </a:lnTo>
                <a:lnTo>
                  <a:pt x="193902" y="128450"/>
                </a:lnTo>
                <a:lnTo>
                  <a:pt x="171712" y="113309"/>
                </a:lnTo>
                <a:close/>
              </a:path>
              <a:path w="225425" h="325119">
                <a:moveTo>
                  <a:pt x="115049" y="96240"/>
                </a:moveTo>
                <a:lnTo>
                  <a:pt x="83520" y="100445"/>
                </a:lnTo>
                <a:lnTo>
                  <a:pt x="56378" y="112483"/>
                </a:lnTo>
                <a:lnTo>
                  <a:pt x="34403" y="131495"/>
                </a:lnTo>
                <a:lnTo>
                  <a:pt x="18376" y="156616"/>
                </a:lnTo>
                <a:lnTo>
                  <a:pt x="34982" y="156616"/>
                </a:lnTo>
                <a:lnTo>
                  <a:pt x="44896" y="140923"/>
                </a:lnTo>
                <a:lnTo>
                  <a:pt x="74660" y="120616"/>
                </a:lnTo>
                <a:lnTo>
                  <a:pt x="112420" y="113309"/>
                </a:lnTo>
                <a:lnTo>
                  <a:pt x="171712" y="113309"/>
                </a:lnTo>
                <a:lnTo>
                  <a:pt x="159150" y="104737"/>
                </a:lnTo>
                <a:lnTo>
                  <a:pt x="115049" y="962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20" name="object 20"/>
          <p:cNvSpPr/>
          <p:nvPr/>
        </p:nvSpPr>
        <p:spPr>
          <a:xfrm>
            <a:off x="3594776" y="1358441"/>
            <a:ext cx="21003" cy="209169"/>
          </a:xfrm>
          <a:custGeom>
            <a:avLst/>
            <a:gdLst/>
            <a:ahLst/>
            <a:cxnLst/>
            <a:rect l="l" t="t" r="r" b="b"/>
            <a:pathLst>
              <a:path w="31114" h="309880">
                <a:moveTo>
                  <a:pt x="23622" y="0"/>
                </a:moveTo>
                <a:lnTo>
                  <a:pt x="6997" y="0"/>
                </a:lnTo>
                <a:lnTo>
                  <a:pt x="0" y="6997"/>
                </a:lnTo>
                <a:lnTo>
                  <a:pt x="0" y="24930"/>
                </a:lnTo>
                <a:lnTo>
                  <a:pt x="6997" y="31927"/>
                </a:lnTo>
                <a:lnTo>
                  <a:pt x="23622" y="31927"/>
                </a:lnTo>
                <a:lnTo>
                  <a:pt x="30619" y="24930"/>
                </a:lnTo>
                <a:lnTo>
                  <a:pt x="30619" y="6997"/>
                </a:lnTo>
                <a:lnTo>
                  <a:pt x="23622" y="0"/>
                </a:lnTo>
                <a:close/>
              </a:path>
              <a:path w="31114" h="309880">
                <a:moveTo>
                  <a:pt x="24053" y="81368"/>
                </a:moveTo>
                <a:lnTo>
                  <a:pt x="6121" y="81368"/>
                </a:lnTo>
                <a:lnTo>
                  <a:pt x="6121" y="309283"/>
                </a:lnTo>
                <a:lnTo>
                  <a:pt x="24053" y="309283"/>
                </a:lnTo>
                <a:lnTo>
                  <a:pt x="24053" y="813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21" name="object 21"/>
          <p:cNvSpPr/>
          <p:nvPr/>
        </p:nvSpPr>
        <p:spPr>
          <a:xfrm>
            <a:off x="3674200" y="1348094"/>
            <a:ext cx="12430" cy="219456"/>
          </a:xfrm>
          <a:custGeom>
            <a:avLst/>
            <a:gdLst/>
            <a:ahLst/>
            <a:cxnLst/>
            <a:rect l="l" t="t" r="r" b="b"/>
            <a:pathLst>
              <a:path w="18414" h="325119">
                <a:moveTo>
                  <a:pt x="18376" y="0"/>
                </a:moveTo>
                <a:lnTo>
                  <a:pt x="0" y="0"/>
                </a:lnTo>
                <a:lnTo>
                  <a:pt x="0" y="324599"/>
                </a:lnTo>
                <a:lnTo>
                  <a:pt x="18376" y="324599"/>
                </a:lnTo>
                <a:lnTo>
                  <a:pt x="183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22" name="object 22"/>
          <p:cNvSpPr/>
          <p:nvPr/>
        </p:nvSpPr>
        <p:spPr>
          <a:xfrm>
            <a:off x="3745377" y="1358441"/>
            <a:ext cx="21003" cy="209169"/>
          </a:xfrm>
          <a:custGeom>
            <a:avLst/>
            <a:gdLst/>
            <a:ahLst/>
            <a:cxnLst/>
            <a:rect l="l" t="t" r="r" b="b"/>
            <a:pathLst>
              <a:path w="31114" h="309880">
                <a:moveTo>
                  <a:pt x="23622" y="0"/>
                </a:moveTo>
                <a:lnTo>
                  <a:pt x="6997" y="0"/>
                </a:lnTo>
                <a:lnTo>
                  <a:pt x="0" y="6997"/>
                </a:lnTo>
                <a:lnTo>
                  <a:pt x="0" y="24930"/>
                </a:lnTo>
                <a:lnTo>
                  <a:pt x="6997" y="31927"/>
                </a:lnTo>
                <a:lnTo>
                  <a:pt x="23622" y="31927"/>
                </a:lnTo>
                <a:lnTo>
                  <a:pt x="30619" y="24930"/>
                </a:lnTo>
                <a:lnTo>
                  <a:pt x="30619" y="6997"/>
                </a:lnTo>
                <a:lnTo>
                  <a:pt x="23622" y="0"/>
                </a:lnTo>
                <a:close/>
              </a:path>
              <a:path w="31114" h="309880">
                <a:moveTo>
                  <a:pt x="24053" y="81368"/>
                </a:moveTo>
                <a:lnTo>
                  <a:pt x="6121" y="81368"/>
                </a:lnTo>
                <a:lnTo>
                  <a:pt x="6121" y="309283"/>
                </a:lnTo>
                <a:lnTo>
                  <a:pt x="24053" y="309283"/>
                </a:lnTo>
                <a:lnTo>
                  <a:pt x="24053" y="813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23" name="object 23"/>
          <p:cNvSpPr/>
          <p:nvPr/>
        </p:nvSpPr>
        <p:spPr>
          <a:xfrm>
            <a:off x="3806200" y="1379100"/>
            <a:ext cx="236601" cy="246031"/>
          </a:xfrm>
          <a:custGeom>
            <a:avLst/>
            <a:gdLst/>
            <a:ahLst/>
            <a:cxnLst/>
            <a:rect l="l" t="t" r="r" b="b"/>
            <a:pathLst>
              <a:path w="350520" h="364489">
                <a:moveTo>
                  <a:pt x="132549" y="262915"/>
                </a:moveTo>
                <a:lnTo>
                  <a:pt x="125552" y="248043"/>
                </a:lnTo>
                <a:lnTo>
                  <a:pt x="116395" y="253606"/>
                </a:lnTo>
                <a:lnTo>
                  <a:pt x="106794" y="257721"/>
                </a:lnTo>
                <a:lnTo>
                  <a:pt x="96939" y="260286"/>
                </a:lnTo>
                <a:lnTo>
                  <a:pt x="87045" y="261162"/>
                </a:lnTo>
                <a:lnTo>
                  <a:pt x="71412" y="258457"/>
                </a:lnTo>
                <a:lnTo>
                  <a:pt x="60032" y="249631"/>
                </a:lnTo>
                <a:lnTo>
                  <a:pt x="53098" y="234657"/>
                </a:lnTo>
                <a:lnTo>
                  <a:pt x="50749" y="213487"/>
                </a:lnTo>
                <a:lnTo>
                  <a:pt x="50749" y="72186"/>
                </a:lnTo>
                <a:lnTo>
                  <a:pt x="128181" y="72186"/>
                </a:lnTo>
                <a:lnTo>
                  <a:pt x="128181" y="56438"/>
                </a:lnTo>
                <a:lnTo>
                  <a:pt x="50749" y="56438"/>
                </a:lnTo>
                <a:lnTo>
                  <a:pt x="50749" y="0"/>
                </a:lnTo>
                <a:lnTo>
                  <a:pt x="33248" y="0"/>
                </a:lnTo>
                <a:lnTo>
                  <a:pt x="33248" y="56438"/>
                </a:lnTo>
                <a:lnTo>
                  <a:pt x="0" y="56438"/>
                </a:lnTo>
                <a:lnTo>
                  <a:pt x="0" y="72186"/>
                </a:lnTo>
                <a:lnTo>
                  <a:pt x="33248" y="72186"/>
                </a:lnTo>
                <a:lnTo>
                  <a:pt x="33248" y="215671"/>
                </a:lnTo>
                <a:lnTo>
                  <a:pt x="36753" y="243738"/>
                </a:lnTo>
                <a:lnTo>
                  <a:pt x="46913" y="263639"/>
                </a:lnTo>
                <a:lnTo>
                  <a:pt x="63144" y="275412"/>
                </a:lnTo>
                <a:lnTo>
                  <a:pt x="84861" y="279095"/>
                </a:lnTo>
                <a:lnTo>
                  <a:pt x="97472" y="277990"/>
                </a:lnTo>
                <a:lnTo>
                  <a:pt x="109689" y="274777"/>
                </a:lnTo>
                <a:lnTo>
                  <a:pt x="121399" y="269697"/>
                </a:lnTo>
                <a:lnTo>
                  <a:pt x="132549" y="262915"/>
                </a:lnTo>
                <a:close/>
              </a:path>
              <a:path w="350520" h="364489">
                <a:moveTo>
                  <a:pt x="349973" y="50749"/>
                </a:moveTo>
                <a:lnTo>
                  <a:pt x="330720" y="50749"/>
                </a:lnTo>
                <a:lnTo>
                  <a:pt x="248920" y="257225"/>
                </a:lnTo>
                <a:lnTo>
                  <a:pt x="164934" y="50749"/>
                </a:lnTo>
                <a:lnTo>
                  <a:pt x="145681" y="50749"/>
                </a:lnTo>
                <a:lnTo>
                  <a:pt x="239725" y="278663"/>
                </a:lnTo>
                <a:lnTo>
                  <a:pt x="229235" y="304469"/>
                </a:lnTo>
                <a:lnTo>
                  <a:pt x="219849" y="322160"/>
                </a:lnTo>
                <a:lnTo>
                  <a:pt x="208343" y="335051"/>
                </a:lnTo>
                <a:lnTo>
                  <a:pt x="195021" y="342925"/>
                </a:lnTo>
                <a:lnTo>
                  <a:pt x="180238" y="345592"/>
                </a:lnTo>
                <a:lnTo>
                  <a:pt x="170891" y="344944"/>
                </a:lnTo>
                <a:lnTo>
                  <a:pt x="161963" y="342976"/>
                </a:lnTo>
                <a:lnTo>
                  <a:pt x="153530" y="339699"/>
                </a:lnTo>
                <a:lnTo>
                  <a:pt x="145681" y="335102"/>
                </a:lnTo>
                <a:lnTo>
                  <a:pt x="137807" y="350850"/>
                </a:lnTo>
                <a:lnTo>
                  <a:pt x="147218" y="356603"/>
                </a:lnTo>
                <a:lnTo>
                  <a:pt x="157645" y="360692"/>
                </a:lnTo>
                <a:lnTo>
                  <a:pt x="168986" y="363156"/>
                </a:lnTo>
                <a:lnTo>
                  <a:pt x="181114" y="363969"/>
                </a:lnTo>
                <a:lnTo>
                  <a:pt x="200240" y="360565"/>
                </a:lnTo>
                <a:lnTo>
                  <a:pt x="217360" y="350520"/>
                </a:lnTo>
                <a:lnTo>
                  <a:pt x="232105" y="334073"/>
                </a:lnTo>
                <a:lnTo>
                  <a:pt x="244106" y="311480"/>
                </a:lnTo>
                <a:lnTo>
                  <a:pt x="349973" y="507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grpSp>
        <p:nvGrpSpPr>
          <p:cNvPr id="24" name="object 24"/>
          <p:cNvGrpSpPr/>
          <p:nvPr/>
        </p:nvGrpSpPr>
        <p:grpSpPr>
          <a:xfrm>
            <a:off x="4166151" y="1360799"/>
            <a:ext cx="445341" cy="207026"/>
            <a:chOff x="5268963" y="2015998"/>
            <a:chExt cx="659765" cy="306705"/>
          </a:xfrm>
        </p:grpSpPr>
        <p:sp>
          <p:nvSpPr>
            <p:cNvPr id="25" name="object 25"/>
            <p:cNvSpPr/>
            <p:nvPr/>
          </p:nvSpPr>
          <p:spPr>
            <a:xfrm>
              <a:off x="5268963" y="2015997"/>
              <a:ext cx="203200" cy="306070"/>
            </a:xfrm>
            <a:custGeom>
              <a:avLst/>
              <a:gdLst/>
              <a:ahLst/>
              <a:cxnLst/>
              <a:rect l="l" t="t" r="r" b="b"/>
              <a:pathLst>
                <a:path w="203200" h="306069">
                  <a:moveTo>
                    <a:pt x="202984" y="288290"/>
                  </a:moveTo>
                  <a:lnTo>
                    <a:pt x="18376" y="288290"/>
                  </a:lnTo>
                  <a:lnTo>
                    <a:pt x="18376" y="158750"/>
                  </a:lnTo>
                  <a:lnTo>
                    <a:pt x="177609" y="158750"/>
                  </a:lnTo>
                  <a:lnTo>
                    <a:pt x="177609" y="139700"/>
                  </a:lnTo>
                  <a:lnTo>
                    <a:pt x="18376" y="139700"/>
                  </a:lnTo>
                  <a:lnTo>
                    <a:pt x="18376" y="17780"/>
                  </a:lnTo>
                  <a:lnTo>
                    <a:pt x="197294" y="17780"/>
                  </a:lnTo>
                  <a:lnTo>
                    <a:pt x="197294" y="0"/>
                  </a:lnTo>
                  <a:lnTo>
                    <a:pt x="0" y="0"/>
                  </a:lnTo>
                  <a:lnTo>
                    <a:pt x="0" y="17780"/>
                  </a:lnTo>
                  <a:lnTo>
                    <a:pt x="0" y="139700"/>
                  </a:lnTo>
                  <a:lnTo>
                    <a:pt x="0" y="158750"/>
                  </a:lnTo>
                  <a:lnTo>
                    <a:pt x="0" y="288290"/>
                  </a:lnTo>
                  <a:lnTo>
                    <a:pt x="0" y="306070"/>
                  </a:lnTo>
                  <a:lnTo>
                    <a:pt x="202984" y="306070"/>
                  </a:lnTo>
                  <a:lnTo>
                    <a:pt x="202984" y="2882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15"/>
            </a:p>
          </p:txBody>
        </p:sp>
        <p:sp>
          <p:nvSpPr>
            <p:cNvPr id="26" name="object 26"/>
            <p:cNvSpPr/>
            <p:nvPr/>
          </p:nvSpPr>
          <p:spPr>
            <a:xfrm>
              <a:off x="5511330" y="2093861"/>
              <a:ext cx="194665" cy="22791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/>
            </a:p>
          </p:txBody>
        </p:sp>
        <p:sp>
          <p:nvSpPr>
            <p:cNvPr id="27" name="object 27"/>
            <p:cNvSpPr/>
            <p:nvPr/>
          </p:nvSpPr>
          <p:spPr>
            <a:xfrm>
              <a:off x="5731370" y="2093429"/>
              <a:ext cx="197294" cy="22879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/>
            </a:p>
          </p:txBody>
        </p:sp>
      </p:grpSp>
      <p:sp>
        <p:nvSpPr>
          <p:cNvPr id="28" name="object 28"/>
          <p:cNvSpPr/>
          <p:nvPr/>
        </p:nvSpPr>
        <p:spPr>
          <a:xfrm>
            <a:off x="4661349" y="1348103"/>
            <a:ext cx="135446" cy="219456"/>
          </a:xfrm>
          <a:custGeom>
            <a:avLst/>
            <a:gdLst/>
            <a:ahLst/>
            <a:cxnLst/>
            <a:rect l="l" t="t" r="r" b="b"/>
            <a:pathLst>
              <a:path w="200660" h="325119">
                <a:moveTo>
                  <a:pt x="18376" y="0"/>
                </a:moveTo>
                <a:lnTo>
                  <a:pt x="0" y="0"/>
                </a:lnTo>
                <a:lnTo>
                  <a:pt x="0" y="324599"/>
                </a:lnTo>
                <a:lnTo>
                  <a:pt x="18376" y="324599"/>
                </a:lnTo>
                <a:lnTo>
                  <a:pt x="18376" y="213042"/>
                </a:lnTo>
                <a:lnTo>
                  <a:pt x="24384" y="172751"/>
                </a:lnTo>
                <a:lnTo>
                  <a:pt x="41832" y="142012"/>
                </a:lnTo>
                <a:lnTo>
                  <a:pt x="69860" y="122182"/>
                </a:lnTo>
                <a:lnTo>
                  <a:pt x="107607" y="114617"/>
                </a:lnTo>
                <a:lnTo>
                  <a:pt x="138976" y="119655"/>
                </a:lnTo>
                <a:lnTo>
                  <a:pt x="162347" y="134248"/>
                </a:lnTo>
                <a:lnTo>
                  <a:pt x="176940" y="157619"/>
                </a:lnTo>
                <a:lnTo>
                  <a:pt x="181978" y="188988"/>
                </a:lnTo>
                <a:lnTo>
                  <a:pt x="181978" y="324599"/>
                </a:lnTo>
                <a:lnTo>
                  <a:pt x="200355" y="324599"/>
                </a:lnTo>
                <a:lnTo>
                  <a:pt x="200355" y="185483"/>
                </a:lnTo>
                <a:lnTo>
                  <a:pt x="194359" y="148098"/>
                </a:lnTo>
                <a:lnTo>
                  <a:pt x="177003" y="120026"/>
                </a:lnTo>
                <a:lnTo>
                  <a:pt x="149230" y="102371"/>
                </a:lnTo>
                <a:lnTo>
                  <a:pt x="111988" y="96240"/>
                </a:lnTo>
                <a:lnTo>
                  <a:pt x="80134" y="100561"/>
                </a:lnTo>
                <a:lnTo>
                  <a:pt x="53695" y="112099"/>
                </a:lnTo>
                <a:lnTo>
                  <a:pt x="33000" y="130691"/>
                </a:lnTo>
                <a:lnTo>
                  <a:pt x="18376" y="156171"/>
                </a:lnTo>
                <a:lnTo>
                  <a:pt x="183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29" name="object 29"/>
          <p:cNvSpPr/>
          <p:nvPr/>
        </p:nvSpPr>
        <p:spPr>
          <a:xfrm>
            <a:off x="4839409" y="1413065"/>
            <a:ext cx="124610" cy="1544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30" name="object 30"/>
          <p:cNvSpPr/>
          <p:nvPr/>
        </p:nvSpPr>
        <p:spPr>
          <a:xfrm>
            <a:off x="5020425" y="1413064"/>
            <a:ext cx="134939" cy="1541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31" name="object 31"/>
          <p:cNvSpPr/>
          <p:nvPr/>
        </p:nvSpPr>
        <p:spPr>
          <a:xfrm>
            <a:off x="5195227" y="1413064"/>
            <a:ext cx="146161" cy="211741"/>
          </a:xfrm>
          <a:custGeom>
            <a:avLst/>
            <a:gdLst/>
            <a:ahLst/>
            <a:cxnLst/>
            <a:rect l="l" t="t" r="r" b="b"/>
            <a:pathLst>
              <a:path w="216534" h="313689">
                <a:moveTo>
                  <a:pt x="23190" y="262470"/>
                </a:moveTo>
                <a:lnTo>
                  <a:pt x="56105" y="303317"/>
                </a:lnTo>
                <a:lnTo>
                  <a:pt x="105867" y="313220"/>
                </a:lnTo>
                <a:lnTo>
                  <a:pt x="151327" y="305717"/>
                </a:lnTo>
                <a:lnTo>
                  <a:pt x="166456" y="296151"/>
                </a:lnTo>
                <a:lnTo>
                  <a:pt x="105422" y="296151"/>
                </a:lnTo>
                <a:lnTo>
                  <a:pt x="82056" y="293655"/>
                </a:lnTo>
                <a:lnTo>
                  <a:pt x="60863" y="287345"/>
                </a:lnTo>
                <a:lnTo>
                  <a:pt x="41391" y="277018"/>
                </a:lnTo>
                <a:lnTo>
                  <a:pt x="23190" y="262470"/>
                </a:lnTo>
                <a:close/>
              </a:path>
              <a:path w="216534" h="313689">
                <a:moveTo>
                  <a:pt x="216103" y="160540"/>
                </a:moveTo>
                <a:lnTo>
                  <a:pt x="198602" y="160540"/>
                </a:lnTo>
                <a:lnTo>
                  <a:pt x="198593" y="203468"/>
                </a:lnTo>
                <a:lnTo>
                  <a:pt x="191979" y="241955"/>
                </a:lnTo>
                <a:lnTo>
                  <a:pt x="173177" y="271271"/>
                </a:lnTo>
                <a:lnTo>
                  <a:pt x="143792" y="289844"/>
                </a:lnTo>
                <a:lnTo>
                  <a:pt x="105422" y="296151"/>
                </a:lnTo>
                <a:lnTo>
                  <a:pt x="166456" y="296151"/>
                </a:lnTo>
                <a:lnTo>
                  <a:pt x="186083" y="283740"/>
                </a:lnTo>
                <a:lnTo>
                  <a:pt x="208290" y="249051"/>
                </a:lnTo>
                <a:lnTo>
                  <a:pt x="216094" y="203468"/>
                </a:lnTo>
                <a:lnTo>
                  <a:pt x="216103" y="160540"/>
                </a:lnTo>
                <a:close/>
              </a:path>
              <a:path w="216534" h="313689">
                <a:moveTo>
                  <a:pt x="104990" y="0"/>
                </a:moveTo>
                <a:lnTo>
                  <a:pt x="62932" y="8173"/>
                </a:lnTo>
                <a:lnTo>
                  <a:pt x="29692" y="30945"/>
                </a:lnTo>
                <a:lnTo>
                  <a:pt x="7853" y="65692"/>
                </a:lnTo>
                <a:lnTo>
                  <a:pt x="0" y="109791"/>
                </a:lnTo>
                <a:lnTo>
                  <a:pt x="7860" y="153643"/>
                </a:lnTo>
                <a:lnTo>
                  <a:pt x="29746" y="188266"/>
                </a:lnTo>
                <a:lnTo>
                  <a:pt x="63115" y="210995"/>
                </a:lnTo>
                <a:lnTo>
                  <a:pt x="105422" y="219163"/>
                </a:lnTo>
                <a:lnTo>
                  <a:pt x="136042" y="215110"/>
                </a:lnTo>
                <a:lnTo>
                  <a:pt x="162352" y="203468"/>
                </a:lnTo>
                <a:lnTo>
                  <a:pt x="107619" y="203415"/>
                </a:lnTo>
                <a:lnTo>
                  <a:pt x="71137" y="196423"/>
                </a:lnTo>
                <a:lnTo>
                  <a:pt x="42487" y="177004"/>
                </a:lnTo>
                <a:lnTo>
                  <a:pt x="23762" y="147496"/>
                </a:lnTo>
                <a:lnTo>
                  <a:pt x="17056" y="110235"/>
                </a:lnTo>
                <a:lnTo>
                  <a:pt x="23823" y="72723"/>
                </a:lnTo>
                <a:lnTo>
                  <a:pt x="42649" y="43083"/>
                </a:lnTo>
                <a:lnTo>
                  <a:pt x="71320" y="23612"/>
                </a:lnTo>
                <a:lnTo>
                  <a:pt x="107619" y="16611"/>
                </a:lnTo>
                <a:lnTo>
                  <a:pt x="162932" y="16611"/>
                </a:lnTo>
                <a:lnTo>
                  <a:pt x="162136" y="15911"/>
                </a:lnTo>
                <a:lnTo>
                  <a:pt x="135800" y="4121"/>
                </a:lnTo>
                <a:lnTo>
                  <a:pt x="104990" y="0"/>
                </a:lnTo>
                <a:close/>
              </a:path>
              <a:path w="216534" h="313689">
                <a:moveTo>
                  <a:pt x="162932" y="16611"/>
                </a:moveTo>
                <a:lnTo>
                  <a:pt x="107619" y="16611"/>
                </a:lnTo>
                <a:lnTo>
                  <a:pt x="143979" y="23612"/>
                </a:lnTo>
                <a:lnTo>
                  <a:pt x="172794" y="43083"/>
                </a:lnTo>
                <a:lnTo>
                  <a:pt x="191767" y="72723"/>
                </a:lnTo>
                <a:lnTo>
                  <a:pt x="198602" y="110235"/>
                </a:lnTo>
                <a:lnTo>
                  <a:pt x="191767" y="147496"/>
                </a:lnTo>
                <a:lnTo>
                  <a:pt x="172794" y="177004"/>
                </a:lnTo>
                <a:lnTo>
                  <a:pt x="143979" y="196423"/>
                </a:lnTo>
                <a:lnTo>
                  <a:pt x="107619" y="203415"/>
                </a:lnTo>
                <a:lnTo>
                  <a:pt x="162412" y="203415"/>
                </a:lnTo>
                <a:lnTo>
                  <a:pt x="183491" y="185018"/>
                </a:lnTo>
                <a:lnTo>
                  <a:pt x="198602" y="160540"/>
                </a:lnTo>
                <a:lnTo>
                  <a:pt x="216103" y="160540"/>
                </a:lnTo>
                <a:lnTo>
                  <a:pt x="216103" y="59054"/>
                </a:lnTo>
                <a:lnTo>
                  <a:pt x="198602" y="59054"/>
                </a:lnTo>
                <a:lnTo>
                  <a:pt x="183302" y="34509"/>
                </a:lnTo>
                <a:lnTo>
                  <a:pt x="162932" y="16611"/>
                </a:lnTo>
                <a:close/>
              </a:path>
              <a:path w="216534" h="313689">
                <a:moveTo>
                  <a:pt x="216103" y="431"/>
                </a:moveTo>
                <a:lnTo>
                  <a:pt x="198602" y="431"/>
                </a:lnTo>
                <a:lnTo>
                  <a:pt x="198602" y="59054"/>
                </a:lnTo>
                <a:lnTo>
                  <a:pt x="216103" y="59054"/>
                </a:lnTo>
                <a:lnTo>
                  <a:pt x="216103" y="4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32" name="object 32"/>
          <p:cNvSpPr/>
          <p:nvPr/>
        </p:nvSpPr>
        <p:spPr>
          <a:xfrm>
            <a:off x="5381851" y="1413065"/>
            <a:ext cx="146461" cy="15443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33" name="object 33"/>
          <p:cNvSpPr/>
          <p:nvPr/>
        </p:nvSpPr>
        <p:spPr>
          <a:xfrm>
            <a:off x="5662369" y="1413064"/>
            <a:ext cx="152162" cy="211741"/>
          </a:xfrm>
          <a:custGeom>
            <a:avLst/>
            <a:gdLst/>
            <a:ahLst/>
            <a:cxnLst/>
            <a:rect l="l" t="t" r="r" b="b"/>
            <a:pathLst>
              <a:path w="225425" h="313689">
                <a:moveTo>
                  <a:pt x="18376" y="444"/>
                </a:moveTo>
                <a:lnTo>
                  <a:pt x="0" y="444"/>
                </a:lnTo>
                <a:lnTo>
                  <a:pt x="0" y="313220"/>
                </a:lnTo>
                <a:lnTo>
                  <a:pt x="18376" y="313220"/>
                </a:lnTo>
                <a:lnTo>
                  <a:pt x="18376" y="168859"/>
                </a:lnTo>
                <a:lnTo>
                  <a:pt x="35068" y="168859"/>
                </a:lnTo>
                <a:lnTo>
                  <a:pt x="25382" y="153602"/>
                </a:lnTo>
                <a:lnTo>
                  <a:pt x="18376" y="114617"/>
                </a:lnTo>
                <a:lnTo>
                  <a:pt x="25382" y="75570"/>
                </a:lnTo>
                <a:lnTo>
                  <a:pt x="34982" y="60375"/>
                </a:lnTo>
                <a:lnTo>
                  <a:pt x="18376" y="60375"/>
                </a:lnTo>
                <a:lnTo>
                  <a:pt x="18376" y="444"/>
                </a:lnTo>
                <a:close/>
              </a:path>
              <a:path w="225425" h="313689">
                <a:moveTo>
                  <a:pt x="35068" y="168859"/>
                </a:moveTo>
                <a:lnTo>
                  <a:pt x="18376" y="168859"/>
                </a:lnTo>
                <a:lnTo>
                  <a:pt x="34403" y="193728"/>
                </a:lnTo>
                <a:lnTo>
                  <a:pt x="56378" y="212607"/>
                </a:lnTo>
                <a:lnTo>
                  <a:pt x="83520" y="224594"/>
                </a:lnTo>
                <a:lnTo>
                  <a:pt x="115049" y="228790"/>
                </a:lnTo>
                <a:lnTo>
                  <a:pt x="159332" y="220302"/>
                </a:lnTo>
                <a:lnTo>
                  <a:pt x="171908" y="211734"/>
                </a:lnTo>
                <a:lnTo>
                  <a:pt x="112420" y="211734"/>
                </a:lnTo>
                <a:lnTo>
                  <a:pt x="74660" y="204496"/>
                </a:lnTo>
                <a:lnTo>
                  <a:pt x="44896" y="184340"/>
                </a:lnTo>
                <a:lnTo>
                  <a:pt x="35068" y="168859"/>
                </a:lnTo>
                <a:close/>
              </a:path>
              <a:path w="225425" h="313689">
                <a:moveTo>
                  <a:pt x="171712" y="17068"/>
                </a:moveTo>
                <a:lnTo>
                  <a:pt x="112420" y="17068"/>
                </a:lnTo>
                <a:lnTo>
                  <a:pt x="150444" y="24375"/>
                </a:lnTo>
                <a:lnTo>
                  <a:pt x="180344" y="44683"/>
                </a:lnTo>
                <a:lnTo>
                  <a:pt x="199908" y="75570"/>
                </a:lnTo>
                <a:lnTo>
                  <a:pt x="206921" y="114617"/>
                </a:lnTo>
                <a:lnTo>
                  <a:pt x="199908" y="153602"/>
                </a:lnTo>
                <a:lnTo>
                  <a:pt x="180344" y="184340"/>
                </a:lnTo>
                <a:lnTo>
                  <a:pt x="150444" y="204496"/>
                </a:lnTo>
                <a:lnTo>
                  <a:pt x="112420" y="211734"/>
                </a:lnTo>
                <a:lnTo>
                  <a:pt x="171908" y="211734"/>
                </a:lnTo>
                <a:lnTo>
                  <a:pt x="194063" y="196640"/>
                </a:lnTo>
                <a:lnTo>
                  <a:pt x="216738" y="160510"/>
                </a:lnTo>
                <a:lnTo>
                  <a:pt x="224853" y="114617"/>
                </a:lnTo>
                <a:lnTo>
                  <a:pt x="216678" y="68472"/>
                </a:lnTo>
                <a:lnTo>
                  <a:pt x="193902" y="32210"/>
                </a:lnTo>
                <a:lnTo>
                  <a:pt x="171712" y="17068"/>
                </a:lnTo>
                <a:close/>
              </a:path>
              <a:path w="225425" h="313689">
                <a:moveTo>
                  <a:pt x="115049" y="0"/>
                </a:moveTo>
                <a:lnTo>
                  <a:pt x="83520" y="4204"/>
                </a:lnTo>
                <a:lnTo>
                  <a:pt x="56378" y="16243"/>
                </a:lnTo>
                <a:lnTo>
                  <a:pt x="34403" y="35254"/>
                </a:lnTo>
                <a:lnTo>
                  <a:pt x="18376" y="60375"/>
                </a:lnTo>
                <a:lnTo>
                  <a:pt x="34982" y="60375"/>
                </a:lnTo>
                <a:lnTo>
                  <a:pt x="44896" y="44683"/>
                </a:lnTo>
                <a:lnTo>
                  <a:pt x="74660" y="24375"/>
                </a:lnTo>
                <a:lnTo>
                  <a:pt x="112420" y="17068"/>
                </a:lnTo>
                <a:lnTo>
                  <a:pt x="171712" y="17068"/>
                </a:lnTo>
                <a:lnTo>
                  <a:pt x="159150" y="8497"/>
                </a:lnTo>
                <a:lnTo>
                  <a:pt x="1150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grpSp>
        <p:nvGrpSpPr>
          <p:cNvPr id="34" name="object 34"/>
          <p:cNvGrpSpPr/>
          <p:nvPr/>
        </p:nvGrpSpPr>
        <p:grpSpPr>
          <a:xfrm>
            <a:off x="5859038" y="1413064"/>
            <a:ext cx="413195" cy="211741"/>
            <a:chOff x="7776946" y="2093429"/>
            <a:chExt cx="612140" cy="313690"/>
          </a:xfrm>
        </p:grpSpPr>
        <p:sp>
          <p:nvSpPr>
            <p:cNvPr id="35" name="object 35"/>
            <p:cNvSpPr/>
            <p:nvPr/>
          </p:nvSpPr>
          <p:spPr>
            <a:xfrm>
              <a:off x="7776946" y="2093429"/>
              <a:ext cx="103238" cy="22834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/>
            </a:p>
          </p:txBody>
        </p:sp>
        <p:sp>
          <p:nvSpPr>
            <p:cNvPr id="36" name="object 36"/>
            <p:cNvSpPr/>
            <p:nvPr/>
          </p:nvSpPr>
          <p:spPr>
            <a:xfrm>
              <a:off x="7905559" y="2093429"/>
              <a:ext cx="224853" cy="22879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/>
            </a:p>
          </p:txBody>
        </p:sp>
        <p:sp>
          <p:nvSpPr>
            <p:cNvPr id="37" name="object 37"/>
            <p:cNvSpPr/>
            <p:nvPr/>
          </p:nvSpPr>
          <p:spPr>
            <a:xfrm>
              <a:off x="8172398" y="2093429"/>
              <a:ext cx="216535" cy="313690"/>
            </a:xfrm>
            <a:custGeom>
              <a:avLst/>
              <a:gdLst/>
              <a:ahLst/>
              <a:cxnLst/>
              <a:rect l="l" t="t" r="r" b="b"/>
              <a:pathLst>
                <a:path w="216534" h="313689">
                  <a:moveTo>
                    <a:pt x="23190" y="262470"/>
                  </a:moveTo>
                  <a:lnTo>
                    <a:pt x="56105" y="303317"/>
                  </a:lnTo>
                  <a:lnTo>
                    <a:pt x="105867" y="313220"/>
                  </a:lnTo>
                  <a:lnTo>
                    <a:pt x="151327" y="305717"/>
                  </a:lnTo>
                  <a:lnTo>
                    <a:pt x="166456" y="296151"/>
                  </a:lnTo>
                  <a:lnTo>
                    <a:pt x="105422" y="296151"/>
                  </a:lnTo>
                  <a:lnTo>
                    <a:pt x="82056" y="293655"/>
                  </a:lnTo>
                  <a:lnTo>
                    <a:pt x="60863" y="287345"/>
                  </a:lnTo>
                  <a:lnTo>
                    <a:pt x="41391" y="277018"/>
                  </a:lnTo>
                  <a:lnTo>
                    <a:pt x="23190" y="262470"/>
                  </a:lnTo>
                  <a:close/>
                </a:path>
                <a:path w="216534" h="313689">
                  <a:moveTo>
                    <a:pt x="216103" y="160540"/>
                  </a:moveTo>
                  <a:lnTo>
                    <a:pt x="198602" y="160540"/>
                  </a:lnTo>
                  <a:lnTo>
                    <a:pt x="198593" y="203468"/>
                  </a:lnTo>
                  <a:lnTo>
                    <a:pt x="191979" y="241955"/>
                  </a:lnTo>
                  <a:lnTo>
                    <a:pt x="173177" y="271271"/>
                  </a:lnTo>
                  <a:lnTo>
                    <a:pt x="143792" y="289844"/>
                  </a:lnTo>
                  <a:lnTo>
                    <a:pt x="105422" y="296151"/>
                  </a:lnTo>
                  <a:lnTo>
                    <a:pt x="166456" y="296151"/>
                  </a:lnTo>
                  <a:lnTo>
                    <a:pt x="186083" y="283740"/>
                  </a:lnTo>
                  <a:lnTo>
                    <a:pt x="208290" y="249051"/>
                  </a:lnTo>
                  <a:lnTo>
                    <a:pt x="216094" y="203468"/>
                  </a:lnTo>
                  <a:lnTo>
                    <a:pt x="216103" y="160540"/>
                  </a:lnTo>
                  <a:close/>
                </a:path>
                <a:path w="216534" h="313689">
                  <a:moveTo>
                    <a:pt x="104990" y="0"/>
                  </a:moveTo>
                  <a:lnTo>
                    <a:pt x="62932" y="8173"/>
                  </a:lnTo>
                  <a:lnTo>
                    <a:pt x="29692" y="30945"/>
                  </a:lnTo>
                  <a:lnTo>
                    <a:pt x="7853" y="65692"/>
                  </a:lnTo>
                  <a:lnTo>
                    <a:pt x="0" y="109791"/>
                  </a:lnTo>
                  <a:lnTo>
                    <a:pt x="7860" y="153643"/>
                  </a:lnTo>
                  <a:lnTo>
                    <a:pt x="29746" y="188266"/>
                  </a:lnTo>
                  <a:lnTo>
                    <a:pt x="63115" y="210995"/>
                  </a:lnTo>
                  <a:lnTo>
                    <a:pt x="105422" y="219163"/>
                  </a:lnTo>
                  <a:lnTo>
                    <a:pt x="136042" y="215110"/>
                  </a:lnTo>
                  <a:lnTo>
                    <a:pt x="162352" y="203468"/>
                  </a:lnTo>
                  <a:lnTo>
                    <a:pt x="107619" y="203415"/>
                  </a:lnTo>
                  <a:lnTo>
                    <a:pt x="71137" y="196423"/>
                  </a:lnTo>
                  <a:lnTo>
                    <a:pt x="42487" y="177004"/>
                  </a:lnTo>
                  <a:lnTo>
                    <a:pt x="23762" y="147496"/>
                  </a:lnTo>
                  <a:lnTo>
                    <a:pt x="17056" y="110235"/>
                  </a:lnTo>
                  <a:lnTo>
                    <a:pt x="23823" y="72723"/>
                  </a:lnTo>
                  <a:lnTo>
                    <a:pt x="42649" y="43083"/>
                  </a:lnTo>
                  <a:lnTo>
                    <a:pt x="71320" y="23612"/>
                  </a:lnTo>
                  <a:lnTo>
                    <a:pt x="107619" y="16611"/>
                  </a:lnTo>
                  <a:lnTo>
                    <a:pt x="162932" y="16611"/>
                  </a:lnTo>
                  <a:lnTo>
                    <a:pt x="162136" y="15911"/>
                  </a:lnTo>
                  <a:lnTo>
                    <a:pt x="135800" y="4121"/>
                  </a:lnTo>
                  <a:lnTo>
                    <a:pt x="104990" y="0"/>
                  </a:lnTo>
                  <a:close/>
                </a:path>
                <a:path w="216534" h="313689">
                  <a:moveTo>
                    <a:pt x="162932" y="16611"/>
                  </a:moveTo>
                  <a:lnTo>
                    <a:pt x="107619" y="16611"/>
                  </a:lnTo>
                  <a:lnTo>
                    <a:pt x="143979" y="23612"/>
                  </a:lnTo>
                  <a:lnTo>
                    <a:pt x="172794" y="43083"/>
                  </a:lnTo>
                  <a:lnTo>
                    <a:pt x="191767" y="72723"/>
                  </a:lnTo>
                  <a:lnTo>
                    <a:pt x="198602" y="110235"/>
                  </a:lnTo>
                  <a:lnTo>
                    <a:pt x="191767" y="147496"/>
                  </a:lnTo>
                  <a:lnTo>
                    <a:pt x="172794" y="177004"/>
                  </a:lnTo>
                  <a:lnTo>
                    <a:pt x="143979" y="196423"/>
                  </a:lnTo>
                  <a:lnTo>
                    <a:pt x="107619" y="203415"/>
                  </a:lnTo>
                  <a:lnTo>
                    <a:pt x="162412" y="203415"/>
                  </a:lnTo>
                  <a:lnTo>
                    <a:pt x="183491" y="185018"/>
                  </a:lnTo>
                  <a:lnTo>
                    <a:pt x="198602" y="160540"/>
                  </a:lnTo>
                  <a:lnTo>
                    <a:pt x="216103" y="160540"/>
                  </a:lnTo>
                  <a:lnTo>
                    <a:pt x="216103" y="59054"/>
                  </a:lnTo>
                  <a:lnTo>
                    <a:pt x="198602" y="59054"/>
                  </a:lnTo>
                  <a:lnTo>
                    <a:pt x="183302" y="34509"/>
                  </a:lnTo>
                  <a:lnTo>
                    <a:pt x="162932" y="16611"/>
                  </a:lnTo>
                  <a:close/>
                </a:path>
                <a:path w="216534" h="313689">
                  <a:moveTo>
                    <a:pt x="216103" y="431"/>
                  </a:moveTo>
                  <a:lnTo>
                    <a:pt x="198602" y="431"/>
                  </a:lnTo>
                  <a:lnTo>
                    <a:pt x="198602" y="59054"/>
                  </a:lnTo>
                  <a:lnTo>
                    <a:pt x="216103" y="59054"/>
                  </a:lnTo>
                  <a:lnTo>
                    <a:pt x="216103" y="43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15"/>
            </a:p>
          </p:txBody>
        </p:sp>
      </p:grpSp>
      <p:sp>
        <p:nvSpPr>
          <p:cNvPr id="38" name="object 38"/>
          <p:cNvSpPr/>
          <p:nvPr/>
        </p:nvSpPr>
        <p:spPr>
          <a:xfrm>
            <a:off x="6329129" y="1413065"/>
            <a:ext cx="206100" cy="1544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39" name="object 39"/>
          <p:cNvSpPr/>
          <p:nvPr/>
        </p:nvSpPr>
        <p:spPr>
          <a:xfrm>
            <a:off x="6591637" y="1413065"/>
            <a:ext cx="252460" cy="154305"/>
          </a:xfrm>
          <a:custGeom>
            <a:avLst/>
            <a:gdLst/>
            <a:ahLst/>
            <a:cxnLst/>
            <a:rect l="l" t="t" r="r" b="b"/>
            <a:pathLst>
              <a:path w="374015" h="228600">
                <a:moveTo>
                  <a:pt x="286969" y="0"/>
                </a:moveTo>
                <a:lnTo>
                  <a:pt x="254629" y="4723"/>
                </a:lnTo>
                <a:lnTo>
                  <a:pt x="228072" y="17443"/>
                </a:lnTo>
                <a:lnTo>
                  <a:pt x="207670" y="37954"/>
                </a:lnTo>
                <a:lnTo>
                  <a:pt x="193789" y="66052"/>
                </a:lnTo>
                <a:lnTo>
                  <a:pt x="183802" y="38201"/>
                </a:lnTo>
                <a:lnTo>
                  <a:pt x="166065" y="17443"/>
                </a:lnTo>
                <a:lnTo>
                  <a:pt x="141193" y="4477"/>
                </a:lnTo>
                <a:lnTo>
                  <a:pt x="109804" y="0"/>
                </a:lnTo>
                <a:lnTo>
                  <a:pt x="78531" y="4327"/>
                </a:lnTo>
                <a:lnTo>
                  <a:pt x="52547" y="15914"/>
                </a:lnTo>
                <a:lnTo>
                  <a:pt x="32224" y="34638"/>
                </a:lnTo>
                <a:lnTo>
                  <a:pt x="17932" y="60375"/>
                </a:lnTo>
                <a:lnTo>
                  <a:pt x="17932" y="444"/>
                </a:lnTo>
                <a:lnTo>
                  <a:pt x="0" y="444"/>
                </a:lnTo>
                <a:lnTo>
                  <a:pt x="0" y="228358"/>
                </a:lnTo>
                <a:lnTo>
                  <a:pt x="17932" y="228358"/>
                </a:lnTo>
                <a:lnTo>
                  <a:pt x="17932" y="116801"/>
                </a:lnTo>
                <a:lnTo>
                  <a:pt x="23845" y="76510"/>
                </a:lnTo>
                <a:lnTo>
                  <a:pt x="40954" y="45772"/>
                </a:lnTo>
                <a:lnTo>
                  <a:pt x="68317" y="25942"/>
                </a:lnTo>
                <a:lnTo>
                  <a:pt x="104990" y="18376"/>
                </a:lnTo>
                <a:lnTo>
                  <a:pt x="135596" y="23414"/>
                </a:lnTo>
                <a:lnTo>
                  <a:pt x="158575" y="38007"/>
                </a:lnTo>
                <a:lnTo>
                  <a:pt x="173024" y="61378"/>
                </a:lnTo>
                <a:lnTo>
                  <a:pt x="178041" y="92748"/>
                </a:lnTo>
                <a:lnTo>
                  <a:pt x="178041" y="228358"/>
                </a:lnTo>
                <a:lnTo>
                  <a:pt x="195973" y="228358"/>
                </a:lnTo>
                <a:lnTo>
                  <a:pt x="195973" y="116801"/>
                </a:lnTo>
                <a:lnTo>
                  <a:pt x="201818" y="76510"/>
                </a:lnTo>
                <a:lnTo>
                  <a:pt x="218778" y="45772"/>
                </a:lnTo>
                <a:lnTo>
                  <a:pt x="245988" y="25942"/>
                </a:lnTo>
                <a:lnTo>
                  <a:pt x="282587" y="18376"/>
                </a:lnTo>
                <a:lnTo>
                  <a:pt x="313383" y="23414"/>
                </a:lnTo>
                <a:lnTo>
                  <a:pt x="336345" y="38007"/>
                </a:lnTo>
                <a:lnTo>
                  <a:pt x="350694" y="61378"/>
                </a:lnTo>
                <a:lnTo>
                  <a:pt x="355650" y="92748"/>
                </a:lnTo>
                <a:lnTo>
                  <a:pt x="355650" y="228358"/>
                </a:lnTo>
                <a:lnTo>
                  <a:pt x="373583" y="228358"/>
                </a:lnTo>
                <a:lnTo>
                  <a:pt x="373583" y="89242"/>
                </a:lnTo>
                <a:lnTo>
                  <a:pt x="367740" y="51858"/>
                </a:lnTo>
                <a:lnTo>
                  <a:pt x="350783" y="23785"/>
                </a:lnTo>
                <a:lnTo>
                  <a:pt x="323573" y="6130"/>
                </a:lnTo>
                <a:lnTo>
                  <a:pt x="2869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40" name="object 40"/>
          <p:cNvSpPr/>
          <p:nvPr/>
        </p:nvSpPr>
        <p:spPr>
          <a:xfrm>
            <a:off x="6900221" y="1413065"/>
            <a:ext cx="252460" cy="154305"/>
          </a:xfrm>
          <a:custGeom>
            <a:avLst/>
            <a:gdLst/>
            <a:ahLst/>
            <a:cxnLst/>
            <a:rect l="l" t="t" r="r" b="b"/>
            <a:pathLst>
              <a:path w="374015" h="228600">
                <a:moveTo>
                  <a:pt x="286969" y="0"/>
                </a:moveTo>
                <a:lnTo>
                  <a:pt x="254629" y="4723"/>
                </a:lnTo>
                <a:lnTo>
                  <a:pt x="228072" y="17443"/>
                </a:lnTo>
                <a:lnTo>
                  <a:pt x="207670" y="37954"/>
                </a:lnTo>
                <a:lnTo>
                  <a:pt x="193789" y="66052"/>
                </a:lnTo>
                <a:lnTo>
                  <a:pt x="183802" y="38201"/>
                </a:lnTo>
                <a:lnTo>
                  <a:pt x="166063" y="17443"/>
                </a:lnTo>
                <a:lnTo>
                  <a:pt x="141188" y="4477"/>
                </a:lnTo>
                <a:lnTo>
                  <a:pt x="109791" y="0"/>
                </a:lnTo>
                <a:lnTo>
                  <a:pt x="78520" y="4327"/>
                </a:lnTo>
                <a:lnTo>
                  <a:pt x="52541" y="15914"/>
                </a:lnTo>
                <a:lnTo>
                  <a:pt x="32222" y="34638"/>
                </a:lnTo>
                <a:lnTo>
                  <a:pt x="17932" y="60375"/>
                </a:lnTo>
                <a:lnTo>
                  <a:pt x="17932" y="444"/>
                </a:lnTo>
                <a:lnTo>
                  <a:pt x="0" y="444"/>
                </a:lnTo>
                <a:lnTo>
                  <a:pt x="0" y="228358"/>
                </a:lnTo>
                <a:lnTo>
                  <a:pt x="17932" y="228358"/>
                </a:lnTo>
                <a:lnTo>
                  <a:pt x="17932" y="116801"/>
                </a:lnTo>
                <a:lnTo>
                  <a:pt x="23844" y="76510"/>
                </a:lnTo>
                <a:lnTo>
                  <a:pt x="40952" y="45772"/>
                </a:lnTo>
                <a:lnTo>
                  <a:pt x="68311" y="25942"/>
                </a:lnTo>
                <a:lnTo>
                  <a:pt x="104978" y="18376"/>
                </a:lnTo>
                <a:lnTo>
                  <a:pt x="135591" y="23414"/>
                </a:lnTo>
                <a:lnTo>
                  <a:pt x="158573" y="38007"/>
                </a:lnTo>
                <a:lnTo>
                  <a:pt x="173024" y="61378"/>
                </a:lnTo>
                <a:lnTo>
                  <a:pt x="178041" y="92748"/>
                </a:lnTo>
                <a:lnTo>
                  <a:pt x="178041" y="228358"/>
                </a:lnTo>
                <a:lnTo>
                  <a:pt x="195973" y="228358"/>
                </a:lnTo>
                <a:lnTo>
                  <a:pt x="195973" y="116801"/>
                </a:lnTo>
                <a:lnTo>
                  <a:pt x="201818" y="76510"/>
                </a:lnTo>
                <a:lnTo>
                  <a:pt x="218778" y="45772"/>
                </a:lnTo>
                <a:lnTo>
                  <a:pt x="245988" y="25942"/>
                </a:lnTo>
                <a:lnTo>
                  <a:pt x="282587" y="18376"/>
                </a:lnTo>
                <a:lnTo>
                  <a:pt x="313383" y="23414"/>
                </a:lnTo>
                <a:lnTo>
                  <a:pt x="336345" y="38007"/>
                </a:lnTo>
                <a:lnTo>
                  <a:pt x="350694" y="61378"/>
                </a:lnTo>
                <a:lnTo>
                  <a:pt x="355650" y="92748"/>
                </a:lnTo>
                <a:lnTo>
                  <a:pt x="355650" y="228358"/>
                </a:lnTo>
                <a:lnTo>
                  <a:pt x="373583" y="228358"/>
                </a:lnTo>
                <a:lnTo>
                  <a:pt x="373583" y="89242"/>
                </a:lnTo>
                <a:lnTo>
                  <a:pt x="367740" y="51858"/>
                </a:lnTo>
                <a:lnTo>
                  <a:pt x="350783" y="23785"/>
                </a:lnTo>
                <a:lnTo>
                  <a:pt x="323573" y="6130"/>
                </a:lnTo>
                <a:lnTo>
                  <a:pt x="2869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41" name="object 41"/>
          <p:cNvSpPr/>
          <p:nvPr/>
        </p:nvSpPr>
        <p:spPr>
          <a:xfrm>
            <a:off x="7192260" y="1413065"/>
            <a:ext cx="146461" cy="15443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15"/>
          </a:p>
        </p:txBody>
      </p:sp>
      <p:grpSp>
        <p:nvGrpSpPr>
          <p:cNvPr id="42" name="object 42"/>
          <p:cNvGrpSpPr/>
          <p:nvPr/>
        </p:nvGrpSpPr>
        <p:grpSpPr>
          <a:xfrm>
            <a:off x="7455058" y="1347811"/>
            <a:ext cx="239173" cy="219885"/>
            <a:chOff x="10141419" y="1996757"/>
            <a:chExt cx="354330" cy="325755"/>
          </a:xfrm>
        </p:grpSpPr>
        <p:sp>
          <p:nvSpPr>
            <p:cNvPr id="43" name="object 43"/>
            <p:cNvSpPr/>
            <p:nvPr/>
          </p:nvSpPr>
          <p:spPr>
            <a:xfrm>
              <a:off x="10141419" y="1996757"/>
              <a:ext cx="142875" cy="325120"/>
            </a:xfrm>
            <a:custGeom>
              <a:avLst/>
              <a:gdLst/>
              <a:ahLst/>
              <a:cxnLst/>
              <a:rect l="l" t="t" r="r" b="b"/>
              <a:pathLst>
                <a:path w="142875" h="325119">
                  <a:moveTo>
                    <a:pt x="96240" y="0"/>
                  </a:moveTo>
                  <a:lnTo>
                    <a:pt x="70397" y="5013"/>
                  </a:lnTo>
                  <a:lnTo>
                    <a:pt x="48944" y="19789"/>
                  </a:lnTo>
                  <a:lnTo>
                    <a:pt x="34298" y="42933"/>
                  </a:lnTo>
                  <a:lnTo>
                    <a:pt x="28879" y="73050"/>
                  </a:lnTo>
                  <a:lnTo>
                    <a:pt x="28879" y="102806"/>
                  </a:lnTo>
                  <a:lnTo>
                    <a:pt x="0" y="102806"/>
                  </a:lnTo>
                  <a:lnTo>
                    <a:pt x="0" y="118554"/>
                  </a:lnTo>
                  <a:lnTo>
                    <a:pt x="28879" y="118554"/>
                  </a:lnTo>
                  <a:lnTo>
                    <a:pt x="28879" y="325031"/>
                  </a:lnTo>
                  <a:lnTo>
                    <a:pt x="46812" y="325031"/>
                  </a:lnTo>
                  <a:lnTo>
                    <a:pt x="46812" y="118554"/>
                  </a:lnTo>
                  <a:lnTo>
                    <a:pt x="117246" y="118554"/>
                  </a:lnTo>
                  <a:lnTo>
                    <a:pt x="117246" y="102806"/>
                  </a:lnTo>
                  <a:lnTo>
                    <a:pt x="46812" y="102806"/>
                  </a:lnTo>
                  <a:lnTo>
                    <a:pt x="46812" y="71742"/>
                  </a:lnTo>
                  <a:lnTo>
                    <a:pt x="50666" y="49547"/>
                  </a:lnTo>
                  <a:lnTo>
                    <a:pt x="61247" y="32315"/>
                  </a:lnTo>
                  <a:lnTo>
                    <a:pt x="77078" y="21235"/>
                  </a:lnTo>
                  <a:lnTo>
                    <a:pt x="96685" y="17500"/>
                  </a:lnTo>
                  <a:lnTo>
                    <a:pt x="106559" y="18450"/>
                  </a:lnTo>
                  <a:lnTo>
                    <a:pt x="116312" y="21162"/>
                  </a:lnTo>
                  <a:lnTo>
                    <a:pt x="125656" y="25435"/>
                  </a:lnTo>
                  <a:lnTo>
                    <a:pt x="134302" y="31064"/>
                  </a:lnTo>
                  <a:lnTo>
                    <a:pt x="142608" y="16179"/>
                  </a:lnTo>
                  <a:lnTo>
                    <a:pt x="132348" y="9408"/>
                  </a:lnTo>
                  <a:lnTo>
                    <a:pt x="120900" y="4318"/>
                  </a:lnTo>
                  <a:lnTo>
                    <a:pt x="108714" y="1113"/>
                  </a:lnTo>
                  <a:lnTo>
                    <a:pt x="962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15"/>
            </a:p>
          </p:txBody>
        </p:sp>
        <p:sp>
          <p:nvSpPr>
            <p:cNvPr id="44" name="object 44"/>
            <p:cNvSpPr/>
            <p:nvPr/>
          </p:nvSpPr>
          <p:spPr>
            <a:xfrm>
              <a:off x="10270477" y="2093429"/>
              <a:ext cx="224853" cy="22879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/>
            </a:p>
          </p:txBody>
        </p:sp>
      </p:grpSp>
      <p:sp>
        <p:nvSpPr>
          <p:cNvPr id="45" name="object 45"/>
          <p:cNvSpPr/>
          <p:nvPr/>
        </p:nvSpPr>
        <p:spPr>
          <a:xfrm>
            <a:off x="7738834" y="1413064"/>
            <a:ext cx="69686" cy="15413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46" name="object 46"/>
          <p:cNvSpPr/>
          <p:nvPr/>
        </p:nvSpPr>
        <p:spPr>
          <a:xfrm>
            <a:off x="7911278" y="1360206"/>
            <a:ext cx="145304" cy="207455"/>
          </a:xfrm>
          <a:custGeom>
            <a:avLst/>
            <a:gdLst/>
            <a:ahLst/>
            <a:cxnLst/>
            <a:rect l="l" t="t" r="r" b="b"/>
            <a:pathLst>
              <a:path w="215265" h="307339">
                <a:moveTo>
                  <a:pt x="117246" y="0"/>
                </a:moveTo>
                <a:lnTo>
                  <a:pt x="76053" y="5133"/>
                </a:lnTo>
                <a:lnTo>
                  <a:pt x="44294" y="19740"/>
                </a:lnTo>
                <a:lnTo>
                  <a:pt x="23856" y="42632"/>
                </a:lnTo>
                <a:lnTo>
                  <a:pt x="16624" y="72618"/>
                </a:lnTo>
                <a:lnTo>
                  <a:pt x="24348" y="107091"/>
                </a:lnTo>
                <a:lnTo>
                  <a:pt x="44703" y="130197"/>
                </a:lnTo>
                <a:lnTo>
                  <a:pt x="73466" y="145500"/>
                </a:lnTo>
                <a:lnTo>
                  <a:pt x="106411" y="156562"/>
                </a:lnTo>
                <a:lnTo>
                  <a:pt x="139316" y="166947"/>
                </a:lnTo>
                <a:lnTo>
                  <a:pt x="167955" y="180217"/>
                </a:lnTo>
                <a:lnTo>
                  <a:pt x="188105" y="199936"/>
                </a:lnTo>
                <a:lnTo>
                  <a:pt x="195541" y="229666"/>
                </a:lnTo>
                <a:lnTo>
                  <a:pt x="189458" y="253962"/>
                </a:lnTo>
                <a:lnTo>
                  <a:pt x="172138" y="272432"/>
                </a:lnTo>
                <a:lnTo>
                  <a:pt x="144974" y="284175"/>
                </a:lnTo>
                <a:lnTo>
                  <a:pt x="109359" y="288289"/>
                </a:lnTo>
                <a:lnTo>
                  <a:pt x="82153" y="285426"/>
                </a:lnTo>
                <a:lnTo>
                  <a:pt x="55397" y="277190"/>
                </a:lnTo>
                <a:lnTo>
                  <a:pt x="30689" y="264115"/>
                </a:lnTo>
                <a:lnTo>
                  <a:pt x="9626" y="246735"/>
                </a:lnTo>
                <a:lnTo>
                  <a:pt x="0" y="262915"/>
                </a:lnTo>
                <a:lnTo>
                  <a:pt x="22561" y="280893"/>
                </a:lnTo>
                <a:lnTo>
                  <a:pt x="49220" y="294851"/>
                </a:lnTo>
                <a:lnTo>
                  <a:pt x="78500" y="303886"/>
                </a:lnTo>
                <a:lnTo>
                  <a:pt x="108927" y="307098"/>
                </a:lnTo>
                <a:lnTo>
                  <a:pt x="152481" y="301576"/>
                </a:lnTo>
                <a:lnTo>
                  <a:pt x="186028" y="285883"/>
                </a:lnTo>
                <a:lnTo>
                  <a:pt x="207599" y="261332"/>
                </a:lnTo>
                <a:lnTo>
                  <a:pt x="215226" y="229234"/>
                </a:lnTo>
                <a:lnTo>
                  <a:pt x="207794" y="193866"/>
                </a:lnTo>
                <a:lnTo>
                  <a:pt x="187646" y="170047"/>
                </a:lnTo>
                <a:lnTo>
                  <a:pt x="159006" y="154236"/>
                </a:lnTo>
                <a:lnTo>
                  <a:pt x="126101" y="142890"/>
                </a:lnTo>
                <a:lnTo>
                  <a:pt x="93154" y="132467"/>
                </a:lnTo>
                <a:lnTo>
                  <a:pt x="64390" y="119424"/>
                </a:lnTo>
                <a:lnTo>
                  <a:pt x="44033" y="100219"/>
                </a:lnTo>
                <a:lnTo>
                  <a:pt x="36309" y="71310"/>
                </a:lnTo>
                <a:lnTo>
                  <a:pt x="41989" y="49701"/>
                </a:lnTo>
                <a:lnTo>
                  <a:pt x="58127" y="33304"/>
                </a:lnTo>
                <a:lnTo>
                  <a:pt x="83372" y="22895"/>
                </a:lnTo>
                <a:lnTo>
                  <a:pt x="116370" y="19253"/>
                </a:lnTo>
                <a:lnTo>
                  <a:pt x="136748" y="20646"/>
                </a:lnTo>
                <a:lnTo>
                  <a:pt x="157703" y="24828"/>
                </a:lnTo>
                <a:lnTo>
                  <a:pt x="178004" y="31801"/>
                </a:lnTo>
                <a:lnTo>
                  <a:pt x="196418" y="41567"/>
                </a:lnTo>
                <a:lnTo>
                  <a:pt x="204736" y="24942"/>
                </a:lnTo>
                <a:lnTo>
                  <a:pt x="185837" y="14771"/>
                </a:lnTo>
                <a:lnTo>
                  <a:pt x="164106" y="6894"/>
                </a:lnTo>
                <a:lnTo>
                  <a:pt x="140817" y="1805"/>
                </a:lnTo>
                <a:lnTo>
                  <a:pt x="11724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47" name="object 47"/>
          <p:cNvSpPr/>
          <p:nvPr/>
        </p:nvSpPr>
        <p:spPr>
          <a:xfrm>
            <a:off x="8112372" y="1360799"/>
            <a:ext cx="199739" cy="206597"/>
          </a:xfrm>
          <a:custGeom>
            <a:avLst/>
            <a:gdLst/>
            <a:ahLst/>
            <a:cxnLst/>
            <a:rect l="l" t="t" r="r" b="b"/>
            <a:pathLst>
              <a:path w="295909" h="306069">
                <a:moveTo>
                  <a:pt x="295719" y="0"/>
                </a:moveTo>
                <a:lnTo>
                  <a:pt x="270344" y="0"/>
                </a:lnTo>
                <a:lnTo>
                  <a:pt x="148297" y="240601"/>
                </a:lnTo>
                <a:lnTo>
                  <a:pt x="25374" y="0"/>
                </a:lnTo>
                <a:lnTo>
                  <a:pt x="0" y="0"/>
                </a:lnTo>
                <a:lnTo>
                  <a:pt x="0" y="305777"/>
                </a:lnTo>
                <a:lnTo>
                  <a:pt x="17500" y="305777"/>
                </a:lnTo>
                <a:lnTo>
                  <a:pt x="17500" y="25374"/>
                </a:lnTo>
                <a:lnTo>
                  <a:pt x="143916" y="272529"/>
                </a:lnTo>
                <a:lnTo>
                  <a:pt x="152234" y="272529"/>
                </a:lnTo>
                <a:lnTo>
                  <a:pt x="277787" y="25374"/>
                </a:lnTo>
                <a:lnTo>
                  <a:pt x="278218" y="305777"/>
                </a:lnTo>
                <a:lnTo>
                  <a:pt x="295719" y="305777"/>
                </a:lnTo>
                <a:lnTo>
                  <a:pt x="2957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48" name="object 48"/>
          <p:cNvSpPr/>
          <p:nvPr/>
        </p:nvSpPr>
        <p:spPr>
          <a:xfrm>
            <a:off x="8382851" y="1360798"/>
            <a:ext cx="137160" cy="206597"/>
          </a:xfrm>
          <a:custGeom>
            <a:avLst/>
            <a:gdLst/>
            <a:ahLst/>
            <a:cxnLst/>
            <a:rect l="l" t="t" r="r" b="b"/>
            <a:pathLst>
              <a:path w="203200" h="306069">
                <a:moveTo>
                  <a:pt x="202984" y="288290"/>
                </a:moveTo>
                <a:lnTo>
                  <a:pt x="18376" y="288290"/>
                </a:lnTo>
                <a:lnTo>
                  <a:pt x="18376" y="158750"/>
                </a:lnTo>
                <a:lnTo>
                  <a:pt x="177609" y="158750"/>
                </a:lnTo>
                <a:lnTo>
                  <a:pt x="177609" y="139700"/>
                </a:lnTo>
                <a:lnTo>
                  <a:pt x="18376" y="139700"/>
                </a:lnTo>
                <a:lnTo>
                  <a:pt x="18376" y="17780"/>
                </a:lnTo>
                <a:lnTo>
                  <a:pt x="197294" y="17780"/>
                </a:lnTo>
                <a:lnTo>
                  <a:pt x="197294" y="0"/>
                </a:lnTo>
                <a:lnTo>
                  <a:pt x="0" y="0"/>
                </a:lnTo>
                <a:lnTo>
                  <a:pt x="0" y="17780"/>
                </a:lnTo>
                <a:lnTo>
                  <a:pt x="0" y="139700"/>
                </a:lnTo>
                <a:lnTo>
                  <a:pt x="0" y="158750"/>
                </a:lnTo>
                <a:lnTo>
                  <a:pt x="0" y="288290"/>
                </a:lnTo>
                <a:lnTo>
                  <a:pt x="0" y="306070"/>
                </a:lnTo>
                <a:lnTo>
                  <a:pt x="202984" y="306070"/>
                </a:lnTo>
                <a:lnTo>
                  <a:pt x="202984" y="2882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grpSp>
        <p:nvGrpSpPr>
          <p:cNvPr id="49" name="object 49"/>
          <p:cNvGrpSpPr/>
          <p:nvPr/>
        </p:nvGrpSpPr>
        <p:grpSpPr>
          <a:xfrm>
            <a:off x="8635329" y="1379101"/>
            <a:ext cx="372475" cy="188595"/>
            <a:chOff x="11889968" y="2043112"/>
            <a:chExt cx="551815" cy="279400"/>
          </a:xfrm>
        </p:grpSpPr>
        <p:sp>
          <p:nvSpPr>
            <p:cNvPr id="50" name="object 50"/>
            <p:cNvSpPr/>
            <p:nvPr/>
          </p:nvSpPr>
          <p:spPr>
            <a:xfrm>
              <a:off x="11889968" y="2093429"/>
              <a:ext cx="162725" cy="22879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/>
            </a:p>
          </p:txBody>
        </p:sp>
        <p:sp>
          <p:nvSpPr>
            <p:cNvPr id="51" name="object 51"/>
            <p:cNvSpPr/>
            <p:nvPr/>
          </p:nvSpPr>
          <p:spPr>
            <a:xfrm>
              <a:off x="12089003" y="2043112"/>
              <a:ext cx="132715" cy="279400"/>
            </a:xfrm>
            <a:custGeom>
              <a:avLst/>
              <a:gdLst/>
              <a:ahLst/>
              <a:cxnLst/>
              <a:rect l="l" t="t" r="r" b="b"/>
              <a:pathLst>
                <a:path w="132715" h="279400">
                  <a:moveTo>
                    <a:pt x="50749" y="0"/>
                  </a:moveTo>
                  <a:lnTo>
                    <a:pt x="33248" y="0"/>
                  </a:lnTo>
                  <a:lnTo>
                    <a:pt x="33248" y="56438"/>
                  </a:lnTo>
                  <a:lnTo>
                    <a:pt x="0" y="56438"/>
                  </a:lnTo>
                  <a:lnTo>
                    <a:pt x="0" y="72186"/>
                  </a:lnTo>
                  <a:lnTo>
                    <a:pt x="33248" y="72186"/>
                  </a:lnTo>
                  <a:lnTo>
                    <a:pt x="33248" y="215671"/>
                  </a:lnTo>
                  <a:lnTo>
                    <a:pt x="36762" y="243731"/>
                  </a:lnTo>
                  <a:lnTo>
                    <a:pt x="46921" y="263628"/>
                  </a:lnTo>
                  <a:lnTo>
                    <a:pt x="63150" y="275402"/>
                  </a:lnTo>
                  <a:lnTo>
                    <a:pt x="84874" y="279095"/>
                  </a:lnTo>
                  <a:lnTo>
                    <a:pt x="97488" y="277981"/>
                  </a:lnTo>
                  <a:lnTo>
                    <a:pt x="109693" y="274777"/>
                  </a:lnTo>
                  <a:lnTo>
                    <a:pt x="121407" y="269686"/>
                  </a:lnTo>
                  <a:lnTo>
                    <a:pt x="132549" y="262915"/>
                  </a:lnTo>
                  <a:lnTo>
                    <a:pt x="125552" y="248043"/>
                  </a:lnTo>
                  <a:lnTo>
                    <a:pt x="116399" y="253597"/>
                  </a:lnTo>
                  <a:lnTo>
                    <a:pt x="106795" y="257717"/>
                  </a:lnTo>
                  <a:lnTo>
                    <a:pt x="96946" y="260280"/>
                  </a:lnTo>
                  <a:lnTo>
                    <a:pt x="87058" y="261162"/>
                  </a:lnTo>
                  <a:lnTo>
                    <a:pt x="71419" y="258451"/>
                  </a:lnTo>
                  <a:lnTo>
                    <a:pt x="60045" y="249626"/>
                  </a:lnTo>
                  <a:lnTo>
                    <a:pt x="53100" y="234650"/>
                  </a:lnTo>
                  <a:lnTo>
                    <a:pt x="50749" y="213486"/>
                  </a:lnTo>
                  <a:lnTo>
                    <a:pt x="50749" y="72186"/>
                  </a:lnTo>
                  <a:lnTo>
                    <a:pt x="128181" y="72186"/>
                  </a:lnTo>
                  <a:lnTo>
                    <a:pt x="128181" y="56438"/>
                  </a:lnTo>
                  <a:lnTo>
                    <a:pt x="50749" y="56438"/>
                  </a:lnTo>
                  <a:lnTo>
                    <a:pt x="50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15"/>
            </a:p>
          </p:txBody>
        </p:sp>
        <p:sp>
          <p:nvSpPr>
            <p:cNvPr id="52" name="object 52"/>
            <p:cNvSpPr/>
            <p:nvPr/>
          </p:nvSpPr>
          <p:spPr>
            <a:xfrm>
              <a:off x="12256986" y="2093429"/>
              <a:ext cx="184607" cy="22877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/>
            </a:p>
          </p:txBody>
        </p:sp>
      </p:grpSp>
      <p:sp>
        <p:nvSpPr>
          <p:cNvPr id="53" name="object 53"/>
          <p:cNvSpPr/>
          <p:nvPr/>
        </p:nvSpPr>
        <p:spPr>
          <a:xfrm>
            <a:off x="9047838" y="1347811"/>
            <a:ext cx="189452" cy="219456"/>
          </a:xfrm>
          <a:custGeom>
            <a:avLst/>
            <a:gdLst/>
            <a:ahLst/>
            <a:cxnLst/>
            <a:rect l="l" t="t" r="r" b="b"/>
            <a:pathLst>
              <a:path w="280670" h="325119">
                <a:moveTo>
                  <a:pt x="142608" y="16179"/>
                </a:moveTo>
                <a:lnTo>
                  <a:pt x="132346" y="9410"/>
                </a:lnTo>
                <a:lnTo>
                  <a:pt x="120904" y="4318"/>
                </a:lnTo>
                <a:lnTo>
                  <a:pt x="108712" y="1117"/>
                </a:lnTo>
                <a:lnTo>
                  <a:pt x="96240" y="0"/>
                </a:lnTo>
                <a:lnTo>
                  <a:pt x="70396" y="5016"/>
                </a:lnTo>
                <a:lnTo>
                  <a:pt x="48933" y="19799"/>
                </a:lnTo>
                <a:lnTo>
                  <a:pt x="34290" y="42938"/>
                </a:lnTo>
                <a:lnTo>
                  <a:pt x="28879" y="73050"/>
                </a:lnTo>
                <a:lnTo>
                  <a:pt x="28879" y="102806"/>
                </a:lnTo>
                <a:lnTo>
                  <a:pt x="0" y="102806"/>
                </a:lnTo>
                <a:lnTo>
                  <a:pt x="0" y="118554"/>
                </a:lnTo>
                <a:lnTo>
                  <a:pt x="28879" y="118554"/>
                </a:lnTo>
                <a:lnTo>
                  <a:pt x="28879" y="325031"/>
                </a:lnTo>
                <a:lnTo>
                  <a:pt x="46812" y="325031"/>
                </a:lnTo>
                <a:lnTo>
                  <a:pt x="46812" y="118554"/>
                </a:lnTo>
                <a:lnTo>
                  <a:pt x="117246" y="118554"/>
                </a:lnTo>
                <a:lnTo>
                  <a:pt x="117246" y="102806"/>
                </a:lnTo>
                <a:lnTo>
                  <a:pt x="46812" y="102806"/>
                </a:lnTo>
                <a:lnTo>
                  <a:pt x="46812" y="71742"/>
                </a:lnTo>
                <a:lnTo>
                  <a:pt x="50660" y="49555"/>
                </a:lnTo>
                <a:lnTo>
                  <a:pt x="61239" y="32321"/>
                </a:lnTo>
                <a:lnTo>
                  <a:pt x="77076" y="21247"/>
                </a:lnTo>
                <a:lnTo>
                  <a:pt x="96685" y="17500"/>
                </a:lnTo>
                <a:lnTo>
                  <a:pt x="106553" y="18453"/>
                </a:lnTo>
                <a:lnTo>
                  <a:pt x="116306" y="21170"/>
                </a:lnTo>
                <a:lnTo>
                  <a:pt x="125653" y="25438"/>
                </a:lnTo>
                <a:lnTo>
                  <a:pt x="134302" y="31064"/>
                </a:lnTo>
                <a:lnTo>
                  <a:pt x="142608" y="16179"/>
                </a:lnTo>
                <a:close/>
              </a:path>
              <a:path w="280670" h="325119">
                <a:moveTo>
                  <a:pt x="280403" y="16179"/>
                </a:moveTo>
                <a:lnTo>
                  <a:pt x="270141" y="9410"/>
                </a:lnTo>
                <a:lnTo>
                  <a:pt x="258686" y="4318"/>
                </a:lnTo>
                <a:lnTo>
                  <a:pt x="246507" y="1117"/>
                </a:lnTo>
                <a:lnTo>
                  <a:pt x="234035" y="0"/>
                </a:lnTo>
                <a:lnTo>
                  <a:pt x="208191" y="5016"/>
                </a:lnTo>
                <a:lnTo>
                  <a:pt x="186728" y="19799"/>
                </a:lnTo>
                <a:lnTo>
                  <a:pt x="172085" y="42938"/>
                </a:lnTo>
                <a:lnTo>
                  <a:pt x="166674" y="73050"/>
                </a:lnTo>
                <a:lnTo>
                  <a:pt x="166674" y="102806"/>
                </a:lnTo>
                <a:lnTo>
                  <a:pt x="137795" y="102806"/>
                </a:lnTo>
                <a:lnTo>
                  <a:pt x="137795" y="118554"/>
                </a:lnTo>
                <a:lnTo>
                  <a:pt x="166674" y="118554"/>
                </a:lnTo>
                <a:lnTo>
                  <a:pt x="166674" y="325031"/>
                </a:lnTo>
                <a:lnTo>
                  <a:pt x="184607" y="325031"/>
                </a:lnTo>
                <a:lnTo>
                  <a:pt x="184607" y="118554"/>
                </a:lnTo>
                <a:lnTo>
                  <a:pt x="255041" y="118554"/>
                </a:lnTo>
                <a:lnTo>
                  <a:pt x="255041" y="102806"/>
                </a:lnTo>
                <a:lnTo>
                  <a:pt x="184607" y="102806"/>
                </a:lnTo>
                <a:lnTo>
                  <a:pt x="184607" y="71742"/>
                </a:lnTo>
                <a:lnTo>
                  <a:pt x="188455" y="49555"/>
                </a:lnTo>
                <a:lnTo>
                  <a:pt x="199034" y="32321"/>
                </a:lnTo>
                <a:lnTo>
                  <a:pt x="214871" y="21247"/>
                </a:lnTo>
                <a:lnTo>
                  <a:pt x="234480" y="17500"/>
                </a:lnTo>
                <a:lnTo>
                  <a:pt x="244348" y="18453"/>
                </a:lnTo>
                <a:lnTo>
                  <a:pt x="254101" y="21170"/>
                </a:lnTo>
                <a:lnTo>
                  <a:pt x="263448" y="25438"/>
                </a:lnTo>
                <a:lnTo>
                  <a:pt x="272097" y="31064"/>
                </a:lnTo>
                <a:lnTo>
                  <a:pt x="280403" y="161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54" name="object 54"/>
          <p:cNvSpPr/>
          <p:nvPr/>
        </p:nvSpPr>
        <p:spPr>
          <a:xfrm>
            <a:off x="3796393" y="662533"/>
            <a:ext cx="642080" cy="555498"/>
          </a:xfrm>
          <a:custGeom>
            <a:avLst/>
            <a:gdLst/>
            <a:ahLst/>
            <a:cxnLst/>
            <a:rect l="l" t="t" r="r" b="b"/>
            <a:pathLst>
              <a:path w="951229" h="822960">
                <a:moveTo>
                  <a:pt x="752500" y="714984"/>
                </a:moveTo>
                <a:lnTo>
                  <a:pt x="669213" y="628789"/>
                </a:lnTo>
                <a:lnTo>
                  <a:pt x="626478" y="660527"/>
                </a:lnTo>
                <a:lnTo>
                  <a:pt x="579196" y="683729"/>
                </a:lnTo>
                <a:lnTo>
                  <a:pt x="528421" y="697966"/>
                </a:lnTo>
                <a:lnTo>
                  <a:pt x="475221" y="702805"/>
                </a:lnTo>
                <a:lnTo>
                  <a:pt x="426618" y="698779"/>
                </a:lnTo>
                <a:lnTo>
                  <a:pt x="380517" y="687108"/>
                </a:lnTo>
                <a:lnTo>
                  <a:pt x="337591" y="668413"/>
                </a:lnTo>
                <a:lnTo>
                  <a:pt x="298551" y="643305"/>
                </a:lnTo>
                <a:lnTo>
                  <a:pt x="264071" y="612406"/>
                </a:lnTo>
                <a:lnTo>
                  <a:pt x="234848" y="576351"/>
                </a:lnTo>
                <a:lnTo>
                  <a:pt x="211582" y="535736"/>
                </a:lnTo>
                <a:lnTo>
                  <a:pt x="194945" y="491185"/>
                </a:lnTo>
                <a:lnTo>
                  <a:pt x="185648" y="443318"/>
                </a:lnTo>
                <a:lnTo>
                  <a:pt x="184365" y="431660"/>
                </a:lnTo>
                <a:lnTo>
                  <a:pt x="249656" y="424459"/>
                </a:lnTo>
                <a:lnTo>
                  <a:pt x="101053" y="221957"/>
                </a:lnTo>
                <a:lnTo>
                  <a:pt x="0" y="451916"/>
                </a:lnTo>
                <a:lnTo>
                  <a:pt x="65252" y="444754"/>
                </a:lnTo>
                <a:lnTo>
                  <a:pt x="66535" y="456412"/>
                </a:lnTo>
                <a:lnTo>
                  <a:pt x="74485" y="503631"/>
                </a:lnTo>
                <a:lnTo>
                  <a:pt x="87541" y="548741"/>
                </a:lnTo>
                <a:lnTo>
                  <a:pt x="105371" y="591439"/>
                </a:lnTo>
                <a:lnTo>
                  <a:pt x="127647" y="631456"/>
                </a:lnTo>
                <a:lnTo>
                  <a:pt x="154063" y="668477"/>
                </a:lnTo>
                <a:lnTo>
                  <a:pt x="184277" y="702233"/>
                </a:lnTo>
                <a:lnTo>
                  <a:pt x="217982" y="732434"/>
                </a:lnTo>
                <a:lnTo>
                  <a:pt x="254838" y="758786"/>
                </a:lnTo>
                <a:lnTo>
                  <a:pt x="294538" y="780986"/>
                </a:lnTo>
                <a:lnTo>
                  <a:pt x="336753" y="798766"/>
                </a:lnTo>
                <a:lnTo>
                  <a:pt x="381139" y="811822"/>
                </a:lnTo>
                <a:lnTo>
                  <a:pt x="427405" y="819861"/>
                </a:lnTo>
                <a:lnTo>
                  <a:pt x="475221" y="822604"/>
                </a:lnTo>
                <a:lnTo>
                  <a:pt x="526351" y="819467"/>
                </a:lnTo>
                <a:lnTo>
                  <a:pt x="576135" y="810158"/>
                </a:lnTo>
                <a:lnTo>
                  <a:pt x="624116" y="794854"/>
                </a:lnTo>
                <a:lnTo>
                  <a:pt x="669810" y="773772"/>
                </a:lnTo>
                <a:lnTo>
                  <a:pt x="712749" y="747090"/>
                </a:lnTo>
                <a:lnTo>
                  <a:pt x="752500" y="714984"/>
                </a:lnTo>
                <a:close/>
              </a:path>
              <a:path w="951229" h="822960">
                <a:moveTo>
                  <a:pt x="950709" y="370776"/>
                </a:moveTo>
                <a:lnTo>
                  <a:pt x="885469" y="377888"/>
                </a:lnTo>
                <a:lnTo>
                  <a:pt x="884186" y="366242"/>
                </a:lnTo>
                <a:lnTo>
                  <a:pt x="876223" y="319024"/>
                </a:lnTo>
                <a:lnTo>
                  <a:pt x="863168" y="273913"/>
                </a:lnTo>
                <a:lnTo>
                  <a:pt x="845337" y="231203"/>
                </a:lnTo>
                <a:lnTo>
                  <a:pt x="823048" y="191185"/>
                </a:lnTo>
                <a:lnTo>
                  <a:pt x="796645" y="154152"/>
                </a:lnTo>
                <a:lnTo>
                  <a:pt x="766419" y="120396"/>
                </a:lnTo>
                <a:lnTo>
                  <a:pt x="732726" y="90195"/>
                </a:lnTo>
                <a:lnTo>
                  <a:pt x="695858" y="63842"/>
                </a:lnTo>
                <a:lnTo>
                  <a:pt x="656158" y="41630"/>
                </a:lnTo>
                <a:lnTo>
                  <a:pt x="613956" y="23850"/>
                </a:lnTo>
                <a:lnTo>
                  <a:pt x="569556" y="10795"/>
                </a:lnTo>
                <a:lnTo>
                  <a:pt x="523290" y="2755"/>
                </a:lnTo>
                <a:lnTo>
                  <a:pt x="475488" y="0"/>
                </a:lnTo>
                <a:lnTo>
                  <a:pt x="424345" y="3149"/>
                </a:lnTo>
                <a:lnTo>
                  <a:pt x="374561" y="12458"/>
                </a:lnTo>
                <a:lnTo>
                  <a:pt x="326580" y="27762"/>
                </a:lnTo>
                <a:lnTo>
                  <a:pt x="280885" y="48844"/>
                </a:lnTo>
                <a:lnTo>
                  <a:pt x="237921" y="75526"/>
                </a:lnTo>
                <a:lnTo>
                  <a:pt x="198170" y="107632"/>
                </a:lnTo>
                <a:lnTo>
                  <a:pt x="281457" y="193827"/>
                </a:lnTo>
                <a:lnTo>
                  <a:pt x="324192" y="162102"/>
                </a:lnTo>
                <a:lnTo>
                  <a:pt x="371475" y="138912"/>
                </a:lnTo>
                <a:lnTo>
                  <a:pt x="422236" y="124675"/>
                </a:lnTo>
                <a:lnTo>
                  <a:pt x="475449" y="119837"/>
                </a:lnTo>
                <a:lnTo>
                  <a:pt x="524040" y="123875"/>
                </a:lnTo>
                <a:lnTo>
                  <a:pt x="570141" y="135547"/>
                </a:lnTo>
                <a:lnTo>
                  <a:pt x="613054" y="154241"/>
                </a:lnTo>
                <a:lnTo>
                  <a:pt x="652094" y="179362"/>
                </a:lnTo>
                <a:lnTo>
                  <a:pt x="686574" y="210248"/>
                </a:lnTo>
                <a:lnTo>
                  <a:pt x="715797" y="246316"/>
                </a:lnTo>
                <a:lnTo>
                  <a:pt x="739076" y="286931"/>
                </a:lnTo>
                <a:lnTo>
                  <a:pt x="755713" y="331482"/>
                </a:lnTo>
                <a:lnTo>
                  <a:pt x="765022" y="379336"/>
                </a:lnTo>
                <a:lnTo>
                  <a:pt x="766305" y="390994"/>
                </a:lnTo>
                <a:lnTo>
                  <a:pt x="701014" y="398157"/>
                </a:lnTo>
                <a:lnTo>
                  <a:pt x="849617" y="600697"/>
                </a:lnTo>
                <a:lnTo>
                  <a:pt x="950709" y="370776"/>
                </a:lnTo>
                <a:close/>
              </a:path>
            </a:pathLst>
          </a:custGeom>
          <a:solidFill>
            <a:srgbClr val="F0CA36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55" name="object 55"/>
          <p:cNvSpPr txBox="1"/>
          <p:nvPr/>
        </p:nvSpPr>
        <p:spPr>
          <a:xfrm>
            <a:off x="1233480" y="6303914"/>
            <a:ext cx="3161967" cy="320280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8573" marR="3429" indent="83582" algn="r">
              <a:spcBef>
                <a:spcPts val="68"/>
              </a:spcBef>
            </a:pPr>
            <a:r>
              <a:rPr sz="675" spc="-3" dirty="0">
                <a:latin typeface="Verdana"/>
                <a:cs typeface="Verdana"/>
              </a:rPr>
              <a:t>The</a:t>
            </a:r>
            <a:r>
              <a:rPr sz="675" spc="-64" dirty="0">
                <a:latin typeface="Verdana"/>
                <a:cs typeface="Verdana"/>
              </a:rPr>
              <a:t> </a:t>
            </a:r>
            <a:r>
              <a:rPr sz="675" spc="10" dirty="0">
                <a:latin typeface="Verdana"/>
                <a:cs typeface="Verdana"/>
              </a:rPr>
              <a:t>content</a:t>
            </a:r>
            <a:r>
              <a:rPr sz="675" spc="-64" dirty="0">
                <a:latin typeface="Verdana"/>
                <a:cs typeface="Verdana"/>
              </a:rPr>
              <a:t> </a:t>
            </a:r>
            <a:r>
              <a:rPr sz="675" spc="-7" dirty="0">
                <a:latin typeface="Verdana"/>
                <a:cs typeface="Verdana"/>
              </a:rPr>
              <a:t>of</a:t>
            </a:r>
            <a:r>
              <a:rPr sz="675" spc="-61" dirty="0">
                <a:latin typeface="Verdana"/>
                <a:cs typeface="Verdana"/>
              </a:rPr>
              <a:t> </a:t>
            </a:r>
            <a:r>
              <a:rPr sz="675" spc="-3" dirty="0">
                <a:latin typeface="Verdana"/>
                <a:cs typeface="Verdana"/>
              </a:rPr>
              <a:t>this</a:t>
            </a:r>
            <a:r>
              <a:rPr sz="675" spc="-64" dirty="0">
                <a:latin typeface="Verdana"/>
                <a:cs typeface="Verdana"/>
              </a:rPr>
              <a:t> </a:t>
            </a:r>
            <a:r>
              <a:rPr sz="675" spc="10" dirty="0">
                <a:latin typeface="Verdana"/>
                <a:cs typeface="Verdana"/>
              </a:rPr>
              <a:t>publication</a:t>
            </a:r>
            <a:r>
              <a:rPr sz="675" spc="-64" dirty="0">
                <a:latin typeface="Verdana"/>
                <a:cs typeface="Verdana"/>
              </a:rPr>
              <a:t> </a:t>
            </a:r>
            <a:r>
              <a:rPr sz="675" spc="-10" dirty="0">
                <a:latin typeface="Verdana"/>
                <a:cs typeface="Verdana"/>
              </a:rPr>
              <a:t>reflects</a:t>
            </a:r>
            <a:r>
              <a:rPr sz="675" spc="-61" dirty="0">
                <a:latin typeface="Verdana"/>
                <a:cs typeface="Verdana"/>
              </a:rPr>
              <a:t> </a:t>
            </a:r>
            <a:r>
              <a:rPr sz="675" spc="-7" dirty="0">
                <a:latin typeface="Verdana"/>
                <a:cs typeface="Verdana"/>
              </a:rPr>
              <a:t>only</a:t>
            </a:r>
            <a:r>
              <a:rPr sz="675" spc="-64" dirty="0">
                <a:latin typeface="Verdana"/>
                <a:cs typeface="Verdana"/>
              </a:rPr>
              <a:t> </a:t>
            </a:r>
            <a:r>
              <a:rPr sz="675" spc="10" dirty="0">
                <a:latin typeface="Verdana"/>
                <a:cs typeface="Verdana"/>
              </a:rPr>
              <a:t>the</a:t>
            </a:r>
            <a:r>
              <a:rPr sz="675" spc="-61" dirty="0">
                <a:latin typeface="Verdana"/>
                <a:cs typeface="Verdana"/>
              </a:rPr>
              <a:t> </a:t>
            </a:r>
            <a:r>
              <a:rPr sz="675" spc="-7" dirty="0">
                <a:latin typeface="Verdana"/>
                <a:cs typeface="Verdana"/>
              </a:rPr>
              <a:t>authors’</a:t>
            </a:r>
            <a:r>
              <a:rPr sz="675" spc="-64" dirty="0">
                <a:latin typeface="Verdana"/>
                <a:cs typeface="Verdana"/>
              </a:rPr>
              <a:t> </a:t>
            </a:r>
            <a:r>
              <a:rPr sz="675" spc="-30" dirty="0">
                <a:latin typeface="Verdana"/>
                <a:cs typeface="Verdana"/>
              </a:rPr>
              <a:t>views,</a:t>
            </a:r>
            <a:r>
              <a:rPr sz="675" spc="-64" dirty="0">
                <a:latin typeface="Verdana"/>
                <a:cs typeface="Verdana"/>
              </a:rPr>
              <a:t> </a:t>
            </a:r>
            <a:r>
              <a:rPr sz="675" spc="-61" dirty="0">
                <a:latin typeface="Verdana"/>
                <a:cs typeface="Verdana"/>
              </a:rPr>
              <a:t>i.e. </a:t>
            </a:r>
            <a:r>
              <a:rPr sz="675" spc="3" dirty="0">
                <a:latin typeface="Verdana"/>
                <a:cs typeface="Verdana"/>
              </a:rPr>
              <a:t>that</a:t>
            </a:r>
            <a:r>
              <a:rPr sz="675" spc="-64" dirty="0">
                <a:latin typeface="Verdana"/>
                <a:cs typeface="Verdana"/>
              </a:rPr>
              <a:t> </a:t>
            </a:r>
            <a:r>
              <a:rPr sz="675" spc="-7" dirty="0">
                <a:latin typeface="Verdana"/>
                <a:cs typeface="Verdana"/>
              </a:rPr>
              <a:t>of </a:t>
            </a:r>
            <a:r>
              <a:rPr sz="675" spc="-3" dirty="0">
                <a:latin typeface="Verdana"/>
                <a:cs typeface="Verdana"/>
              </a:rPr>
              <a:t> </a:t>
            </a:r>
            <a:r>
              <a:rPr sz="675" spc="10" dirty="0">
                <a:latin typeface="Verdana"/>
                <a:cs typeface="Verdana"/>
              </a:rPr>
              <a:t>the</a:t>
            </a:r>
            <a:r>
              <a:rPr sz="675" spc="-64" dirty="0">
                <a:latin typeface="Verdana"/>
                <a:cs typeface="Verdana"/>
              </a:rPr>
              <a:t> </a:t>
            </a:r>
            <a:r>
              <a:rPr sz="675" spc="-3" dirty="0">
                <a:latin typeface="Verdana"/>
                <a:cs typeface="Verdana"/>
              </a:rPr>
              <a:t>partners</a:t>
            </a:r>
            <a:r>
              <a:rPr sz="675" spc="-61" dirty="0">
                <a:latin typeface="Verdana"/>
                <a:cs typeface="Verdana"/>
              </a:rPr>
              <a:t> </a:t>
            </a:r>
            <a:r>
              <a:rPr sz="675" spc="-7" dirty="0">
                <a:latin typeface="Verdana"/>
                <a:cs typeface="Verdana"/>
              </a:rPr>
              <a:t>of</a:t>
            </a:r>
            <a:r>
              <a:rPr sz="675" spc="-64" dirty="0">
                <a:latin typeface="Verdana"/>
                <a:cs typeface="Verdana"/>
              </a:rPr>
              <a:t> </a:t>
            </a:r>
            <a:r>
              <a:rPr sz="675" spc="10" dirty="0">
                <a:latin typeface="Verdana"/>
                <a:cs typeface="Verdana"/>
              </a:rPr>
              <a:t>the</a:t>
            </a:r>
            <a:r>
              <a:rPr sz="675" spc="-61" dirty="0">
                <a:latin typeface="Verdana"/>
                <a:cs typeface="Verdana"/>
              </a:rPr>
              <a:t> </a:t>
            </a:r>
            <a:r>
              <a:rPr sz="675" spc="-3" dirty="0">
                <a:latin typeface="Verdana"/>
                <a:cs typeface="Verdana"/>
              </a:rPr>
              <a:t>project</a:t>
            </a:r>
            <a:r>
              <a:rPr sz="675" spc="-61" dirty="0">
                <a:latin typeface="Verdana"/>
                <a:cs typeface="Verdana"/>
              </a:rPr>
              <a:t> </a:t>
            </a:r>
            <a:r>
              <a:rPr sz="675" spc="7" dirty="0">
                <a:latin typeface="Verdana"/>
                <a:cs typeface="Verdana"/>
              </a:rPr>
              <a:t>Mobilise</a:t>
            </a:r>
            <a:r>
              <a:rPr sz="675" spc="-64" dirty="0">
                <a:latin typeface="Verdana"/>
                <a:cs typeface="Verdana"/>
              </a:rPr>
              <a:t> </a:t>
            </a:r>
            <a:r>
              <a:rPr sz="675" spc="-17" dirty="0">
                <a:latin typeface="Verdana"/>
                <a:cs typeface="Verdana"/>
              </a:rPr>
              <a:t>SME.</a:t>
            </a:r>
            <a:r>
              <a:rPr sz="675" spc="-61" dirty="0">
                <a:latin typeface="Verdana"/>
                <a:cs typeface="Verdana"/>
              </a:rPr>
              <a:t> </a:t>
            </a:r>
            <a:r>
              <a:rPr sz="675" spc="-3" dirty="0">
                <a:latin typeface="Verdana"/>
                <a:cs typeface="Verdana"/>
              </a:rPr>
              <a:t>The</a:t>
            </a:r>
            <a:r>
              <a:rPr sz="675" spc="-61" dirty="0">
                <a:latin typeface="Verdana"/>
                <a:cs typeface="Verdana"/>
              </a:rPr>
              <a:t> </a:t>
            </a:r>
            <a:r>
              <a:rPr sz="675" spc="7" dirty="0">
                <a:latin typeface="Verdana"/>
                <a:cs typeface="Verdana"/>
              </a:rPr>
              <a:t>European</a:t>
            </a:r>
            <a:r>
              <a:rPr sz="675" spc="-64" dirty="0">
                <a:latin typeface="Verdana"/>
                <a:cs typeface="Verdana"/>
              </a:rPr>
              <a:t> </a:t>
            </a:r>
            <a:r>
              <a:rPr sz="675" spc="7" dirty="0">
                <a:latin typeface="Verdana"/>
                <a:cs typeface="Verdana"/>
              </a:rPr>
              <a:t>Commission</a:t>
            </a:r>
            <a:r>
              <a:rPr sz="675" spc="-61" dirty="0">
                <a:latin typeface="Verdana"/>
                <a:cs typeface="Verdana"/>
              </a:rPr>
              <a:t> </a:t>
            </a:r>
            <a:r>
              <a:rPr sz="675" spc="-20" dirty="0">
                <a:latin typeface="Verdana"/>
                <a:cs typeface="Verdana"/>
              </a:rPr>
              <a:t>is</a:t>
            </a:r>
            <a:r>
              <a:rPr sz="675" spc="-64" dirty="0">
                <a:latin typeface="Verdana"/>
                <a:cs typeface="Verdana"/>
              </a:rPr>
              <a:t> </a:t>
            </a:r>
            <a:r>
              <a:rPr sz="675" spc="10" dirty="0">
                <a:latin typeface="Verdana"/>
                <a:cs typeface="Verdana"/>
              </a:rPr>
              <a:t>not </a:t>
            </a:r>
            <a:r>
              <a:rPr sz="675" spc="3" dirty="0">
                <a:latin typeface="Verdana"/>
                <a:cs typeface="Verdana"/>
              </a:rPr>
              <a:t> </a:t>
            </a:r>
            <a:r>
              <a:rPr sz="675" spc="-3" dirty="0">
                <a:latin typeface="Verdana"/>
                <a:cs typeface="Verdana"/>
              </a:rPr>
              <a:t>responsible</a:t>
            </a:r>
            <a:r>
              <a:rPr sz="675" spc="-61" dirty="0">
                <a:latin typeface="Verdana"/>
                <a:cs typeface="Verdana"/>
              </a:rPr>
              <a:t> </a:t>
            </a:r>
            <a:r>
              <a:rPr sz="675" spc="-14" dirty="0">
                <a:latin typeface="Verdana"/>
                <a:cs typeface="Verdana"/>
              </a:rPr>
              <a:t>for</a:t>
            </a:r>
            <a:r>
              <a:rPr sz="675" spc="-61" dirty="0">
                <a:latin typeface="Verdana"/>
                <a:cs typeface="Verdana"/>
              </a:rPr>
              <a:t> </a:t>
            </a:r>
            <a:r>
              <a:rPr sz="675" spc="-14" dirty="0">
                <a:latin typeface="Verdana"/>
                <a:cs typeface="Verdana"/>
              </a:rPr>
              <a:t>any</a:t>
            </a:r>
            <a:r>
              <a:rPr sz="675" spc="-61" dirty="0">
                <a:latin typeface="Verdana"/>
                <a:cs typeface="Verdana"/>
              </a:rPr>
              <a:t> </a:t>
            </a:r>
            <a:r>
              <a:rPr sz="675" spc="-3" dirty="0">
                <a:latin typeface="Verdana"/>
                <a:cs typeface="Verdana"/>
              </a:rPr>
              <a:t>use</a:t>
            </a:r>
            <a:r>
              <a:rPr sz="675" spc="-61" dirty="0">
                <a:latin typeface="Verdana"/>
                <a:cs typeface="Verdana"/>
              </a:rPr>
              <a:t> </a:t>
            </a:r>
            <a:r>
              <a:rPr sz="675" spc="3" dirty="0">
                <a:latin typeface="Verdana"/>
                <a:cs typeface="Verdana"/>
              </a:rPr>
              <a:t>that</a:t>
            </a:r>
            <a:r>
              <a:rPr sz="675" spc="-61" dirty="0">
                <a:latin typeface="Verdana"/>
                <a:cs typeface="Verdana"/>
              </a:rPr>
              <a:t> </a:t>
            </a:r>
            <a:r>
              <a:rPr sz="675" spc="-3" dirty="0">
                <a:latin typeface="Verdana"/>
                <a:cs typeface="Verdana"/>
              </a:rPr>
              <a:t>may</a:t>
            </a:r>
            <a:r>
              <a:rPr sz="675" spc="-61" dirty="0">
                <a:latin typeface="Verdana"/>
                <a:cs typeface="Verdana"/>
              </a:rPr>
              <a:t> </a:t>
            </a:r>
            <a:r>
              <a:rPr sz="675" spc="17" dirty="0">
                <a:latin typeface="Verdana"/>
                <a:cs typeface="Verdana"/>
              </a:rPr>
              <a:t>be</a:t>
            </a:r>
            <a:r>
              <a:rPr sz="675" spc="-61" dirty="0">
                <a:latin typeface="Verdana"/>
                <a:cs typeface="Verdana"/>
              </a:rPr>
              <a:t> </a:t>
            </a:r>
            <a:r>
              <a:rPr sz="675" spc="20" dirty="0">
                <a:latin typeface="Verdana"/>
                <a:cs typeface="Verdana"/>
              </a:rPr>
              <a:t>made</a:t>
            </a:r>
            <a:r>
              <a:rPr sz="675" spc="-61" dirty="0">
                <a:latin typeface="Verdana"/>
                <a:cs typeface="Verdana"/>
              </a:rPr>
              <a:t> </a:t>
            </a:r>
            <a:r>
              <a:rPr sz="675" spc="-7" dirty="0">
                <a:latin typeface="Verdana"/>
                <a:cs typeface="Verdana"/>
              </a:rPr>
              <a:t>of</a:t>
            </a:r>
            <a:r>
              <a:rPr sz="675" spc="-61" dirty="0">
                <a:latin typeface="Verdana"/>
                <a:cs typeface="Verdana"/>
              </a:rPr>
              <a:t> </a:t>
            </a:r>
            <a:r>
              <a:rPr sz="675" spc="10" dirty="0">
                <a:latin typeface="Verdana"/>
                <a:cs typeface="Verdana"/>
              </a:rPr>
              <a:t>the</a:t>
            </a:r>
            <a:r>
              <a:rPr sz="675" spc="-61" dirty="0">
                <a:latin typeface="Verdana"/>
                <a:cs typeface="Verdana"/>
              </a:rPr>
              <a:t> </a:t>
            </a:r>
            <a:r>
              <a:rPr sz="675" spc="3" dirty="0">
                <a:latin typeface="Verdana"/>
                <a:cs typeface="Verdana"/>
              </a:rPr>
              <a:t>information</a:t>
            </a:r>
            <a:r>
              <a:rPr sz="675" spc="-61" dirty="0">
                <a:latin typeface="Verdana"/>
                <a:cs typeface="Verdana"/>
              </a:rPr>
              <a:t> </a:t>
            </a:r>
            <a:r>
              <a:rPr sz="675" spc="-3" dirty="0">
                <a:latin typeface="Verdana"/>
                <a:cs typeface="Verdana"/>
              </a:rPr>
              <a:t>it</a:t>
            </a:r>
            <a:r>
              <a:rPr sz="675" spc="-57" dirty="0">
                <a:latin typeface="Verdana"/>
                <a:cs typeface="Verdana"/>
              </a:rPr>
              <a:t> </a:t>
            </a:r>
            <a:r>
              <a:rPr sz="675" spc="-10" dirty="0">
                <a:latin typeface="Verdana"/>
                <a:cs typeface="Verdana"/>
              </a:rPr>
              <a:t>contains.</a:t>
            </a:r>
            <a:endParaRPr sz="675" dirty="0">
              <a:latin typeface="Verdana"/>
              <a:cs typeface="Verdana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754241" y="6316573"/>
            <a:ext cx="1322685" cy="2887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57" name="object 57"/>
          <p:cNvSpPr/>
          <p:nvPr/>
        </p:nvSpPr>
        <p:spPr>
          <a:xfrm>
            <a:off x="1988692" y="4742075"/>
            <a:ext cx="1932670" cy="288893"/>
          </a:xfrm>
          <a:custGeom>
            <a:avLst/>
            <a:gdLst/>
            <a:ahLst/>
            <a:cxnLst/>
            <a:rect l="l" t="t" r="r" b="b"/>
            <a:pathLst>
              <a:path w="2863215" h="427990">
                <a:moveTo>
                  <a:pt x="2648927" y="0"/>
                </a:moveTo>
                <a:lnTo>
                  <a:pt x="213868" y="0"/>
                </a:lnTo>
                <a:lnTo>
                  <a:pt x="164831" y="5648"/>
                </a:lnTo>
                <a:lnTo>
                  <a:pt x="119816" y="21738"/>
                </a:lnTo>
                <a:lnTo>
                  <a:pt x="80107" y="46986"/>
                </a:lnTo>
                <a:lnTo>
                  <a:pt x="46986" y="80107"/>
                </a:lnTo>
                <a:lnTo>
                  <a:pt x="21738" y="119816"/>
                </a:lnTo>
                <a:lnTo>
                  <a:pt x="5648" y="164831"/>
                </a:lnTo>
                <a:lnTo>
                  <a:pt x="0" y="213868"/>
                </a:lnTo>
                <a:lnTo>
                  <a:pt x="5648" y="262904"/>
                </a:lnTo>
                <a:lnTo>
                  <a:pt x="21738" y="307919"/>
                </a:lnTo>
                <a:lnTo>
                  <a:pt x="46986" y="347628"/>
                </a:lnTo>
                <a:lnTo>
                  <a:pt x="80107" y="380749"/>
                </a:lnTo>
                <a:lnTo>
                  <a:pt x="119816" y="405997"/>
                </a:lnTo>
                <a:lnTo>
                  <a:pt x="164831" y="422087"/>
                </a:lnTo>
                <a:lnTo>
                  <a:pt x="213868" y="427736"/>
                </a:lnTo>
                <a:lnTo>
                  <a:pt x="2648927" y="427736"/>
                </a:lnTo>
                <a:lnTo>
                  <a:pt x="2697967" y="422087"/>
                </a:lnTo>
                <a:lnTo>
                  <a:pt x="2742984" y="405997"/>
                </a:lnTo>
                <a:lnTo>
                  <a:pt x="2782694" y="380749"/>
                </a:lnTo>
                <a:lnTo>
                  <a:pt x="2815813" y="347628"/>
                </a:lnTo>
                <a:lnTo>
                  <a:pt x="2841059" y="307919"/>
                </a:lnTo>
                <a:lnTo>
                  <a:pt x="2857147" y="262904"/>
                </a:lnTo>
                <a:lnTo>
                  <a:pt x="2862795" y="213868"/>
                </a:lnTo>
                <a:lnTo>
                  <a:pt x="2857147" y="164831"/>
                </a:lnTo>
                <a:lnTo>
                  <a:pt x="2841059" y="119816"/>
                </a:lnTo>
                <a:lnTo>
                  <a:pt x="2815813" y="80107"/>
                </a:lnTo>
                <a:lnTo>
                  <a:pt x="2782694" y="46986"/>
                </a:lnTo>
                <a:lnTo>
                  <a:pt x="2742984" y="21738"/>
                </a:lnTo>
                <a:lnTo>
                  <a:pt x="2697967" y="5648"/>
                </a:lnTo>
                <a:lnTo>
                  <a:pt x="2648927" y="0"/>
                </a:lnTo>
                <a:close/>
              </a:path>
            </a:pathLst>
          </a:custGeom>
          <a:solidFill>
            <a:srgbClr val="F0CA36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58" name="object 58"/>
          <p:cNvSpPr txBox="1"/>
          <p:nvPr/>
        </p:nvSpPr>
        <p:spPr>
          <a:xfrm>
            <a:off x="2269922" y="4803789"/>
            <a:ext cx="1370314" cy="455382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algn="ctr">
              <a:spcBef>
                <a:spcPts val="68"/>
              </a:spcBef>
            </a:pPr>
            <a:r>
              <a:rPr sz="945" u="sng" spc="74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hlinkClick r:id="rId16"/>
              </a:rPr>
              <a:t>www.mobilise-sme.eu</a:t>
            </a:r>
            <a:endParaRPr sz="945">
              <a:latin typeface="Arial"/>
              <a:cs typeface="Arial"/>
            </a:endParaRPr>
          </a:p>
          <a:p>
            <a:pPr>
              <a:spcBef>
                <a:spcPts val="27"/>
              </a:spcBef>
            </a:pPr>
            <a:endParaRPr sz="108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878" i="1" spc="7" dirty="0">
                <a:solidFill>
                  <a:srgbClr val="FFFFFF"/>
                </a:solidFill>
                <a:latin typeface="Verdana"/>
                <a:cs typeface="Verdana"/>
              </a:rPr>
              <a:t>#MobiliseSME</a:t>
            </a:r>
            <a:endParaRPr sz="878">
              <a:latin typeface="Verdana"/>
              <a:cs typeface="Verdana"/>
            </a:endParaRPr>
          </a:p>
        </p:txBody>
      </p:sp>
      <p:pic>
        <p:nvPicPr>
          <p:cNvPr id="60" name="Slika 59">
            <a:extLst>
              <a:ext uri="{FF2B5EF4-FFF2-40B4-BE49-F238E27FC236}">
                <a16:creationId xmlns:a16="http://schemas.microsoft.com/office/drawing/2014/main" id="{D34F037B-4430-45B5-9536-ED751233205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293" y="6227330"/>
            <a:ext cx="946006" cy="46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10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>
                <a:solidFill>
                  <a:schemeClr val="accent5">
                    <a:lumMod val="75000"/>
                  </a:schemeClr>
                </a:solidFill>
              </a:rPr>
              <a:t>Vrste finansiranja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 smtClean="0"/>
              <a:t>Finansijska</a:t>
            </a:r>
          </a:p>
          <a:p>
            <a:r>
              <a:rPr lang="sr-Latn-RS" dirty="0" smtClean="0"/>
              <a:t>Nefinansijska (povezivanje, konsalting)</a:t>
            </a:r>
          </a:p>
          <a:p>
            <a:endParaRPr lang="sr-Latn-RS" dirty="0"/>
          </a:p>
          <a:p>
            <a:r>
              <a:rPr lang="sr-Latn-RS" dirty="0" smtClean="0"/>
              <a:t>Povratna (krediti, zajmovi)</a:t>
            </a:r>
          </a:p>
          <a:p>
            <a:r>
              <a:rPr lang="sr-Latn-RS" dirty="0" smtClean="0"/>
              <a:t>Bespovratna (donacije)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117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Slika 67" descr="Slika na kojoj se nalazi osoba, zatvoreni prostor, computer, ljudi&#10;&#10;Opis je automatski generisan">
            <a:extLst>
              <a:ext uri="{FF2B5EF4-FFF2-40B4-BE49-F238E27FC236}">
                <a16:creationId xmlns:a16="http://schemas.microsoft.com/office/drawing/2014/main" id="{2AAE6DE5-561D-4F02-B835-35CC1971CE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9"/>
          <a:stretch/>
        </p:blipFill>
        <p:spPr>
          <a:xfrm>
            <a:off x="1063943" y="5777"/>
            <a:ext cx="5274297" cy="687158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614279" y="1600254"/>
            <a:ext cx="3480435" cy="3480435"/>
          </a:xfrm>
          <a:custGeom>
            <a:avLst/>
            <a:gdLst/>
            <a:ahLst/>
            <a:cxnLst/>
            <a:rect l="l" t="t" r="r" b="b"/>
            <a:pathLst>
              <a:path w="5156200" h="5156200">
                <a:moveTo>
                  <a:pt x="2578100" y="0"/>
                </a:moveTo>
                <a:lnTo>
                  <a:pt x="2529665" y="445"/>
                </a:lnTo>
                <a:lnTo>
                  <a:pt x="2481447" y="1778"/>
                </a:lnTo>
                <a:lnTo>
                  <a:pt x="2433454" y="3989"/>
                </a:lnTo>
                <a:lnTo>
                  <a:pt x="2385693" y="7071"/>
                </a:lnTo>
                <a:lnTo>
                  <a:pt x="2338171" y="11016"/>
                </a:lnTo>
                <a:lnTo>
                  <a:pt x="2290898" y="15817"/>
                </a:lnTo>
                <a:lnTo>
                  <a:pt x="2243880" y="21465"/>
                </a:lnTo>
                <a:lnTo>
                  <a:pt x="2197126" y="27953"/>
                </a:lnTo>
                <a:lnTo>
                  <a:pt x="2150643" y="35273"/>
                </a:lnTo>
                <a:lnTo>
                  <a:pt x="2104439" y="43417"/>
                </a:lnTo>
                <a:lnTo>
                  <a:pt x="2058522" y="52377"/>
                </a:lnTo>
                <a:lnTo>
                  <a:pt x="2012899" y="62146"/>
                </a:lnTo>
                <a:lnTo>
                  <a:pt x="1967579" y="72716"/>
                </a:lnTo>
                <a:lnTo>
                  <a:pt x="1922568" y="84079"/>
                </a:lnTo>
                <a:lnTo>
                  <a:pt x="1877876" y="96228"/>
                </a:lnTo>
                <a:lnTo>
                  <a:pt x="1833509" y="109154"/>
                </a:lnTo>
                <a:lnTo>
                  <a:pt x="1789476" y="122849"/>
                </a:lnTo>
                <a:lnTo>
                  <a:pt x="1745784" y="137306"/>
                </a:lnTo>
                <a:lnTo>
                  <a:pt x="1702441" y="152518"/>
                </a:lnTo>
                <a:lnTo>
                  <a:pt x="1659456" y="168476"/>
                </a:lnTo>
                <a:lnTo>
                  <a:pt x="1616834" y="185172"/>
                </a:lnTo>
                <a:lnTo>
                  <a:pt x="1574586" y="202599"/>
                </a:lnTo>
                <a:lnTo>
                  <a:pt x="1532717" y="220749"/>
                </a:lnTo>
                <a:lnTo>
                  <a:pt x="1491237" y="239614"/>
                </a:lnTo>
                <a:lnTo>
                  <a:pt x="1450152" y="259187"/>
                </a:lnTo>
                <a:lnTo>
                  <a:pt x="1409471" y="279459"/>
                </a:lnTo>
                <a:lnTo>
                  <a:pt x="1369201" y="300423"/>
                </a:lnTo>
                <a:lnTo>
                  <a:pt x="1329350" y="322071"/>
                </a:lnTo>
                <a:lnTo>
                  <a:pt x="1289927" y="344395"/>
                </a:lnTo>
                <a:lnTo>
                  <a:pt x="1250938" y="367387"/>
                </a:lnTo>
                <a:lnTo>
                  <a:pt x="1212392" y="391041"/>
                </a:lnTo>
                <a:lnTo>
                  <a:pt x="1174296" y="415347"/>
                </a:lnTo>
                <a:lnTo>
                  <a:pt x="1136658" y="440298"/>
                </a:lnTo>
                <a:lnTo>
                  <a:pt x="1099486" y="465886"/>
                </a:lnTo>
                <a:lnTo>
                  <a:pt x="1062788" y="492104"/>
                </a:lnTo>
                <a:lnTo>
                  <a:pt x="1026571" y="518944"/>
                </a:lnTo>
                <a:lnTo>
                  <a:pt x="990844" y="546397"/>
                </a:lnTo>
                <a:lnTo>
                  <a:pt x="955614" y="574457"/>
                </a:lnTo>
                <a:lnTo>
                  <a:pt x="920888" y="603115"/>
                </a:lnTo>
                <a:lnTo>
                  <a:pt x="886676" y="632363"/>
                </a:lnTo>
                <a:lnTo>
                  <a:pt x="852983" y="662194"/>
                </a:lnTo>
                <a:lnTo>
                  <a:pt x="819819" y="692601"/>
                </a:lnTo>
                <a:lnTo>
                  <a:pt x="787191" y="723574"/>
                </a:lnTo>
                <a:lnTo>
                  <a:pt x="755107" y="755107"/>
                </a:lnTo>
                <a:lnTo>
                  <a:pt x="723574" y="787191"/>
                </a:lnTo>
                <a:lnTo>
                  <a:pt x="692601" y="819819"/>
                </a:lnTo>
                <a:lnTo>
                  <a:pt x="662194" y="852983"/>
                </a:lnTo>
                <a:lnTo>
                  <a:pt x="632363" y="886676"/>
                </a:lnTo>
                <a:lnTo>
                  <a:pt x="603115" y="920888"/>
                </a:lnTo>
                <a:lnTo>
                  <a:pt x="574457" y="955614"/>
                </a:lnTo>
                <a:lnTo>
                  <a:pt x="546397" y="990844"/>
                </a:lnTo>
                <a:lnTo>
                  <a:pt x="518944" y="1026571"/>
                </a:lnTo>
                <a:lnTo>
                  <a:pt x="492104" y="1062788"/>
                </a:lnTo>
                <a:lnTo>
                  <a:pt x="465886" y="1099486"/>
                </a:lnTo>
                <a:lnTo>
                  <a:pt x="440298" y="1136658"/>
                </a:lnTo>
                <a:lnTo>
                  <a:pt x="415347" y="1174296"/>
                </a:lnTo>
                <a:lnTo>
                  <a:pt x="391041" y="1212392"/>
                </a:lnTo>
                <a:lnTo>
                  <a:pt x="367387" y="1250938"/>
                </a:lnTo>
                <a:lnTo>
                  <a:pt x="344395" y="1289927"/>
                </a:lnTo>
                <a:lnTo>
                  <a:pt x="322071" y="1329350"/>
                </a:lnTo>
                <a:lnTo>
                  <a:pt x="300423" y="1369201"/>
                </a:lnTo>
                <a:lnTo>
                  <a:pt x="279459" y="1409471"/>
                </a:lnTo>
                <a:lnTo>
                  <a:pt x="259187" y="1450152"/>
                </a:lnTo>
                <a:lnTo>
                  <a:pt x="239614" y="1491237"/>
                </a:lnTo>
                <a:lnTo>
                  <a:pt x="220749" y="1532717"/>
                </a:lnTo>
                <a:lnTo>
                  <a:pt x="202599" y="1574586"/>
                </a:lnTo>
                <a:lnTo>
                  <a:pt x="185172" y="1616834"/>
                </a:lnTo>
                <a:lnTo>
                  <a:pt x="168476" y="1659456"/>
                </a:lnTo>
                <a:lnTo>
                  <a:pt x="152518" y="1702441"/>
                </a:lnTo>
                <a:lnTo>
                  <a:pt x="137306" y="1745784"/>
                </a:lnTo>
                <a:lnTo>
                  <a:pt x="122849" y="1789476"/>
                </a:lnTo>
                <a:lnTo>
                  <a:pt x="109154" y="1833509"/>
                </a:lnTo>
                <a:lnTo>
                  <a:pt x="96228" y="1877876"/>
                </a:lnTo>
                <a:lnTo>
                  <a:pt x="84079" y="1922568"/>
                </a:lnTo>
                <a:lnTo>
                  <a:pt x="72716" y="1967579"/>
                </a:lnTo>
                <a:lnTo>
                  <a:pt x="62146" y="2012899"/>
                </a:lnTo>
                <a:lnTo>
                  <a:pt x="52377" y="2058522"/>
                </a:lnTo>
                <a:lnTo>
                  <a:pt x="43417" y="2104439"/>
                </a:lnTo>
                <a:lnTo>
                  <a:pt x="35273" y="2150643"/>
                </a:lnTo>
                <a:lnTo>
                  <a:pt x="27953" y="2197126"/>
                </a:lnTo>
                <a:lnTo>
                  <a:pt x="21465" y="2243880"/>
                </a:lnTo>
                <a:lnTo>
                  <a:pt x="15817" y="2290898"/>
                </a:lnTo>
                <a:lnTo>
                  <a:pt x="11016" y="2338171"/>
                </a:lnTo>
                <a:lnTo>
                  <a:pt x="7071" y="2385693"/>
                </a:lnTo>
                <a:lnTo>
                  <a:pt x="3989" y="2433454"/>
                </a:lnTo>
                <a:lnTo>
                  <a:pt x="1778" y="2481447"/>
                </a:lnTo>
                <a:lnTo>
                  <a:pt x="445" y="2529665"/>
                </a:lnTo>
                <a:lnTo>
                  <a:pt x="0" y="2578100"/>
                </a:lnTo>
                <a:lnTo>
                  <a:pt x="445" y="2626534"/>
                </a:lnTo>
                <a:lnTo>
                  <a:pt x="1778" y="2674752"/>
                </a:lnTo>
                <a:lnTo>
                  <a:pt x="3989" y="2722745"/>
                </a:lnTo>
                <a:lnTo>
                  <a:pt x="7071" y="2770506"/>
                </a:lnTo>
                <a:lnTo>
                  <a:pt x="11016" y="2818028"/>
                </a:lnTo>
                <a:lnTo>
                  <a:pt x="15817" y="2865301"/>
                </a:lnTo>
                <a:lnTo>
                  <a:pt x="21465" y="2912319"/>
                </a:lnTo>
                <a:lnTo>
                  <a:pt x="27953" y="2959073"/>
                </a:lnTo>
                <a:lnTo>
                  <a:pt x="35273" y="3005556"/>
                </a:lnTo>
                <a:lnTo>
                  <a:pt x="43417" y="3051760"/>
                </a:lnTo>
                <a:lnTo>
                  <a:pt x="52377" y="3097677"/>
                </a:lnTo>
                <a:lnTo>
                  <a:pt x="62146" y="3143300"/>
                </a:lnTo>
                <a:lnTo>
                  <a:pt x="72716" y="3188620"/>
                </a:lnTo>
                <a:lnTo>
                  <a:pt x="84079" y="3233631"/>
                </a:lnTo>
                <a:lnTo>
                  <a:pt x="96228" y="3278323"/>
                </a:lnTo>
                <a:lnTo>
                  <a:pt x="109154" y="3322690"/>
                </a:lnTo>
                <a:lnTo>
                  <a:pt x="122849" y="3366723"/>
                </a:lnTo>
                <a:lnTo>
                  <a:pt x="137306" y="3410415"/>
                </a:lnTo>
                <a:lnTo>
                  <a:pt x="152518" y="3453758"/>
                </a:lnTo>
                <a:lnTo>
                  <a:pt x="168476" y="3496743"/>
                </a:lnTo>
                <a:lnTo>
                  <a:pt x="185172" y="3539365"/>
                </a:lnTo>
                <a:lnTo>
                  <a:pt x="202599" y="3581613"/>
                </a:lnTo>
                <a:lnTo>
                  <a:pt x="220749" y="3623482"/>
                </a:lnTo>
                <a:lnTo>
                  <a:pt x="239614" y="3664962"/>
                </a:lnTo>
                <a:lnTo>
                  <a:pt x="259187" y="3706047"/>
                </a:lnTo>
                <a:lnTo>
                  <a:pt x="279459" y="3746728"/>
                </a:lnTo>
                <a:lnTo>
                  <a:pt x="300423" y="3786998"/>
                </a:lnTo>
                <a:lnTo>
                  <a:pt x="322071" y="3826849"/>
                </a:lnTo>
                <a:lnTo>
                  <a:pt x="344395" y="3866272"/>
                </a:lnTo>
                <a:lnTo>
                  <a:pt x="367387" y="3905261"/>
                </a:lnTo>
                <a:lnTo>
                  <a:pt x="391041" y="3943807"/>
                </a:lnTo>
                <a:lnTo>
                  <a:pt x="415347" y="3981903"/>
                </a:lnTo>
                <a:lnTo>
                  <a:pt x="440298" y="4019541"/>
                </a:lnTo>
                <a:lnTo>
                  <a:pt x="465886" y="4056713"/>
                </a:lnTo>
                <a:lnTo>
                  <a:pt x="492104" y="4093411"/>
                </a:lnTo>
                <a:lnTo>
                  <a:pt x="518944" y="4129628"/>
                </a:lnTo>
                <a:lnTo>
                  <a:pt x="546397" y="4165355"/>
                </a:lnTo>
                <a:lnTo>
                  <a:pt x="574457" y="4200585"/>
                </a:lnTo>
                <a:lnTo>
                  <a:pt x="603115" y="4235311"/>
                </a:lnTo>
                <a:lnTo>
                  <a:pt x="632363" y="4269523"/>
                </a:lnTo>
                <a:lnTo>
                  <a:pt x="662194" y="4303216"/>
                </a:lnTo>
                <a:lnTo>
                  <a:pt x="692601" y="4336380"/>
                </a:lnTo>
                <a:lnTo>
                  <a:pt x="723574" y="4369008"/>
                </a:lnTo>
                <a:lnTo>
                  <a:pt x="755107" y="4401092"/>
                </a:lnTo>
                <a:lnTo>
                  <a:pt x="787191" y="4432625"/>
                </a:lnTo>
                <a:lnTo>
                  <a:pt x="819819" y="4463598"/>
                </a:lnTo>
                <a:lnTo>
                  <a:pt x="852983" y="4494005"/>
                </a:lnTo>
                <a:lnTo>
                  <a:pt x="886676" y="4523836"/>
                </a:lnTo>
                <a:lnTo>
                  <a:pt x="920888" y="4553084"/>
                </a:lnTo>
                <a:lnTo>
                  <a:pt x="955614" y="4581742"/>
                </a:lnTo>
                <a:lnTo>
                  <a:pt x="990844" y="4609802"/>
                </a:lnTo>
                <a:lnTo>
                  <a:pt x="1026571" y="4637255"/>
                </a:lnTo>
                <a:lnTo>
                  <a:pt x="1062788" y="4664095"/>
                </a:lnTo>
                <a:lnTo>
                  <a:pt x="1099486" y="4690313"/>
                </a:lnTo>
                <a:lnTo>
                  <a:pt x="1136658" y="4715901"/>
                </a:lnTo>
                <a:lnTo>
                  <a:pt x="1174296" y="4740852"/>
                </a:lnTo>
                <a:lnTo>
                  <a:pt x="1212392" y="4765158"/>
                </a:lnTo>
                <a:lnTo>
                  <a:pt x="1250938" y="4788812"/>
                </a:lnTo>
                <a:lnTo>
                  <a:pt x="1289927" y="4811804"/>
                </a:lnTo>
                <a:lnTo>
                  <a:pt x="1329350" y="4834128"/>
                </a:lnTo>
                <a:lnTo>
                  <a:pt x="1369201" y="4855776"/>
                </a:lnTo>
                <a:lnTo>
                  <a:pt x="1409471" y="4876740"/>
                </a:lnTo>
                <a:lnTo>
                  <a:pt x="1450152" y="4897012"/>
                </a:lnTo>
                <a:lnTo>
                  <a:pt x="1491237" y="4916585"/>
                </a:lnTo>
                <a:lnTo>
                  <a:pt x="1532717" y="4935450"/>
                </a:lnTo>
                <a:lnTo>
                  <a:pt x="1574586" y="4953600"/>
                </a:lnTo>
                <a:lnTo>
                  <a:pt x="1616834" y="4971027"/>
                </a:lnTo>
                <a:lnTo>
                  <a:pt x="1659456" y="4987723"/>
                </a:lnTo>
                <a:lnTo>
                  <a:pt x="1702441" y="5003681"/>
                </a:lnTo>
                <a:lnTo>
                  <a:pt x="1745784" y="5018893"/>
                </a:lnTo>
                <a:lnTo>
                  <a:pt x="1789476" y="5033350"/>
                </a:lnTo>
                <a:lnTo>
                  <a:pt x="1833509" y="5047045"/>
                </a:lnTo>
                <a:lnTo>
                  <a:pt x="1877876" y="5059971"/>
                </a:lnTo>
                <a:lnTo>
                  <a:pt x="1922568" y="5072120"/>
                </a:lnTo>
                <a:lnTo>
                  <a:pt x="1967579" y="5083483"/>
                </a:lnTo>
                <a:lnTo>
                  <a:pt x="2012899" y="5094053"/>
                </a:lnTo>
                <a:lnTo>
                  <a:pt x="2058522" y="5103822"/>
                </a:lnTo>
                <a:lnTo>
                  <a:pt x="2104439" y="5112782"/>
                </a:lnTo>
                <a:lnTo>
                  <a:pt x="2150643" y="5120926"/>
                </a:lnTo>
                <a:lnTo>
                  <a:pt x="2197126" y="5128246"/>
                </a:lnTo>
                <a:lnTo>
                  <a:pt x="2243880" y="5134734"/>
                </a:lnTo>
                <a:lnTo>
                  <a:pt x="2290898" y="5140382"/>
                </a:lnTo>
                <a:lnTo>
                  <a:pt x="2338171" y="5145183"/>
                </a:lnTo>
                <a:lnTo>
                  <a:pt x="2385693" y="5149128"/>
                </a:lnTo>
                <a:lnTo>
                  <a:pt x="2433454" y="5152210"/>
                </a:lnTo>
                <a:lnTo>
                  <a:pt x="2481447" y="5154421"/>
                </a:lnTo>
                <a:lnTo>
                  <a:pt x="2529665" y="5155754"/>
                </a:lnTo>
                <a:lnTo>
                  <a:pt x="2578100" y="5156200"/>
                </a:lnTo>
                <a:lnTo>
                  <a:pt x="2626534" y="5155754"/>
                </a:lnTo>
                <a:lnTo>
                  <a:pt x="2674752" y="5154421"/>
                </a:lnTo>
                <a:lnTo>
                  <a:pt x="2722745" y="5152210"/>
                </a:lnTo>
                <a:lnTo>
                  <a:pt x="2770506" y="5149128"/>
                </a:lnTo>
                <a:lnTo>
                  <a:pt x="2818028" y="5145183"/>
                </a:lnTo>
                <a:lnTo>
                  <a:pt x="2865301" y="5140382"/>
                </a:lnTo>
                <a:lnTo>
                  <a:pt x="2912319" y="5134734"/>
                </a:lnTo>
                <a:lnTo>
                  <a:pt x="2959073" y="5128246"/>
                </a:lnTo>
                <a:lnTo>
                  <a:pt x="3005556" y="5120926"/>
                </a:lnTo>
                <a:lnTo>
                  <a:pt x="3051760" y="5112782"/>
                </a:lnTo>
                <a:lnTo>
                  <a:pt x="3097677" y="5103822"/>
                </a:lnTo>
                <a:lnTo>
                  <a:pt x="3143300" y="5094053"/>
                </a:lnTo>
                <a:lnTo>
                  <a:pt x="3188620" y="5083483"/>
                </a:lnTo>
                <a:lnTo>
                  <a:pt x="3233631" y="5072120"/>
                </a:lnTo>
                <a:lnTo>
                  <a:pt x="3278323" y="5059971"/>
                </a:lnTo>
                <a:lnTo>
                  <a:pt x="3322690" y="5047045"/>
                </a:lnTo>
                <a:lnTo>
                  <a:pt x="3366723" y="5033350"/>
                </a:lnTo>
                <a:lnTo>
                  <a:pt x="3410415" y="5018893"/>
                </a:lnTo>
                <a:lnTo>
                  <a:pt x="3453758" y="5003681"/>
                </a:lnTo>
                <a:lnTo>
                  <a:pt x="3496743" y="4987723"/>
                </a:lnTo>
                <a:lnTo>
                  <a:pt x="3539365" y="4971027"/>
                </a:lnTo>
                <a:lnTo>
                  <a:pt x="3581613" y="4953600"/>
                </a:lnTo>
                <a:lnTo>
                  <a:pt x="3623482" y="4935450"/>
                </a:lnTo>
                <a:lnTo>
                  <a:pt x="3664962" y="4916585"/>
                </a:lnTo>
                <a:lnTo>
                  <a:pt x="3706047" y="4897012"/>
                </a:lnTo>
                <a:lnTo>
                  <a:pt x="3746728" y="4876740"/>
                </a:lnTo>
                <a:lnTo>
                  <a:pt x="3786998" y="4855776"/>
                </a:lnTo>
                <a:lnTo>
                  <a:pt x="3826849" y="4834128"/>
                </a:lnTo>
                <a:lnTo>
                  <a:pt x="3866272" y="4811804"/>
                </a:lnTo>
                <a:lnTo>
                  <a:pt x="3905261" y="4788812"/>
                </a:lnTo>
                <a:lnTo>
                  <a:pt x="3943807" y="4765158"/>
                </a:lnTo>
                <a:lnTo>
                  <a:pt x="3981903" y="4740852"/>
                </a:lnTo>
                <a:lnTo>
                  <a:pt x="4019541" y="4715901"/>
                </a:lnTo>
                <a:lnTo>
                  <a:pt x="4056713" y="4690313"/>
                </a:lnTo>
                <a:lnTo>
                  <a:pt x="4093411" y="4664095"/>
                </a:lnTo>
                <a:lnTo>
                  <a:pt x="4129628" y="4637255"/>
                </a:lnTo>
                <a:lnTo>
                  <a:pt x="4165355" y="4609802"/>
                </a:lnTo>
                <a:lnTo>
                  <a:pt x="4200585" y="4581742"/>
                </a:lnTo>
                <a:lnTo>
                  <a:pt x="4235311" y="4553084"/>
                </a:lnTo>
                <a:lnTo>
                  <a:pt x="4269523" y="4523836"/>
                </a:lnTo>
                <a:lnTo>
                  <a:pt x="4303216" y="4494005"/>
                </a:lnTo>
                <a:lnTo>
                  <a:pt x="4336380" y="4463598"/>
                </a:lnTo>
                <a:lnTo>
                  <a:pt x="4369008" y="4432625"/>
                </a:lnTo>
                <a:lnTo>
                  <a:pt x="4401092" y="4401092"/>
                </a:lnTo>
                <a:lnTo>
                  <a:pt x="4432625" y="4369008"/>
                </a:lnTo>
                <a:lnTo>
                  <a:pt x="4463598" y="4336380"/>
                </a:lnTo>
                <a:lnTo>
                  <a:pt x="4494005" y="4303216"/>
                </a:lnTo>
                <a:lnTo>
                  <a:pt x="4523836" y="4269523"/>
                </a:lnTo>
                <a:lnTo>
                  <a:pt x="4553084" y="4235311"/>
                </a:lnTo>
                <a:lnTo>
                  <a:pt x="4581742" y="4200585"/>
                </a:lnTo>
                <a:lnTo>
                  <a:pt x="4609802" y="4165355"/>
                </a:lnTo>
                <a:lnTo>
                  <a:pt x="4637255" y="4129628"/>
                </a:lnTo>
                <a:lnTo>
                  <a:pt x="4664095" y="4093411"/>
                </a:lnTo>
                <a:lnTo>
                  <a:pt x="4690313" y="4056713"/>
                </a:lnTo>
                <a:lnTo>
                  <a:pt x="4715901" y="4019541"/>
                </a:lnTo>
                <a:lnTo>
                  <a:pt x="4740852" y="3981903"/>
                </a:lnTo>
                <a:lnTo>
                  <a:pt x="4765158" y="3943807"/>
                </a:lnTo>
                <a:lnTo>
                  <a:pt x="4788812" y="3905261"/>
                </a:lnTo>
                <a:lnTo>
                  <a:pt x="4811804" y="3866272"/>
                </a:lnTo>
                <a:lnTo>
                  <a:pt x="4834128" y="3826849"/>
                </a:lnTo>
                <a:lnTo>
                  <a:pt x="4855776" y="3786998"/>
                </a:lnTo>
                <a:lnTo>
                  <a:pt x="4876740" y="3746728"/>
                </a:lnTo>
                <a:lnTo>
                  <a:pt x="4897012" y="3706047"/>
                </a:lnTo>
                <a:lnTo>
                  <a:pt x="4916585" y="3664962"/>
                </a:lnTo>
                <a:lnTo>
                  <a:pt x="4935450" y="3623482"/>
                </a:lnTo>
                <a:lnTo>
                  <a:pt x="4953600" y="3581613"/>
                </a:lnTo>
                <a:lnTo>
                  <a:pt x="4971027" y="3539365"/>
                </a:lnTo>
                <a:lnTo>
                  <a:pt x="4987723" y="3496743"/>
                </a:lnTo>
                <a:lnTo>
                  <a:pt x="5003681" y="3453758"/>
                </a:lnTo>
                <a:lnTo>
                  <a:pt x="5018893" y="3410415"/>
                </a:lnTo>
                <a:lnTo>
                  <a:pt x="5033350" y="3366723"/>
                </a:lnTo>
                <a:lnTo>
                  <a:pt x="5047045" y="3322690"/>
                </a:lnTo>
                <a:lnTo>
                  <a:pt x="5059971" y="3278323"/>
                </a:lnTo>
                <a:lnTo>
                  <a:pt x="5072120" y="3233631"/>
                </a:lnTo>
                <a:lnTo>
                  <a:pt x="5083483" y="3188620"/>
                </a:lnTo>
                <a:lnTo>
                  <a:pt x="5094053" y="3143300"/>
                </a:lnTo>
                <a:lnTo>
                  <a:pt x="5103822" y="3097677"/>
                </a:lnTo>
                <a:lnTo>
                  <a:pt x="5112782" y="3051760"/>
                </a:lnTo>
                <a:lnTo>
                  <a:pt x="5120926" y="3005556"/>
                </a:lnTo>
                <a:lnTo>
                  <a:pt x="5128246" y="2959073"/>
                </a:lnTo>
                <a:lnTo>
                  <a:pt x="5134734" y="2912319"/>
                </a:lnTo>
                <a:lnTo>
                  <a:pt x="5140382" y="2865301"/>
                </a:lnTo>
                <a:lnTo>
                  <a:pt x="5145183" y="2818028"/>
                </a:lnTo>
                <a:lnTo>
                  <a:pt x="5149128" y="2770506"/>
                </a:lnTo>
                <a:lnTo>
                  <a:pt x="5152210" y="2722745"/>
                </a:lnTo>
                <a:lnTo>
                  <a:pt x="5154421" y="2674752"/>
                </a:lnTo>
                <a:lnTo>
                  <a:pt x="5155754" y="2626534"/>
                </a:lnTo>
                <a:lnTo>
                  <a:pt x="5156200" y="2578100"/>
                </a:lnTo>
                <a:lnTo>
                  <a:pt x="5155754" y="2529665"/>
                </a:lnTo>
                <a:lnTo>
                  <a:pt x="5154421" y="2481447"/>
                </a:lnTo>
                <a:lnTo>
                  <a:pt x="5152210" y="2433454"/>
                </a:lnTo>
                <a:lnTo>
                  <a:pt x="5149128" y="2385693"/>
                </a:lnTo>
                <a:lnTo>
                  <a:pt x="5145183" y="2338171"/>
                </a:lnTo>
                <a:lnTo>
                  <a:pt x="5140382" y="2290898"/>
                </a:lnTo>
                <a:lnTo>
                  <a:pt x="5134734" y="2243880"/>
                </a:lnTo>
                <a:lnTo>
                  <a:pt x="5128246" y="2197126"/>
                </a:lnTo>
                <a:lnTo>
                  <a:pt x="5120926" y="2150643"/>
                </a:lnTo>
                <a:lnTo>
                  <a:pt x="5112782" y="2104439"/>
                </a:lnTo>
                <a:lnTo>
                  <a:pt x="5103822" y="2058522"/>
                </a:lnTo>
                <a:lnTo>
                  <a:pt x="5094053" y="2012899"/>
                </a:lnTo>
                <a:lnTo>
                  <a:pt x="5083483" y="1967579"/>
                </a:lnTo>
                <a:lnTo>
                  <a:pt x="5072120" y="1922568"/>
                </a:lnTo>
                <a:lnTo>
                  <a:pt x="5059971" y="1877876"/>
                </a:lnTo>
                <a:lnTo>
                  <a:pt x="5047045" y="1833509"/>
                </a:lnTo>
                <a:lnTo>
                  <a:pt x="5033350" y="1789476"/>
                </a:lnTo>
                <a:lnTo>
                  <a:pt x="5018893" y="1745784"/>
                </a:lnTo>
                <a:lnTo>
                  <a:pt x="5003681" y="1702441"/>
                </a:lnTo>
                <a:lnTo>
                  <a:pt x="4987723" y="1659456"/>
                </a:lnTo>
                <a:lnTo>
                  <a:pt x="4971027" y="1616834"/>
                </a:lnTo>
                <a:lnTo>
                  <a:pt x="4953600" y="1574586"/>
                </a:lnTo>
                <a:lnTo>
                  <a:pt x="4935450" y="1532717"/>
                </a:lnTo>
                <a:lnTo>
                  <a:pt x="4916585" y="1491237"/>
                </a:lnTo>
                <a:lnTo>
                  <a:pt x="4897012" y="1450152"/>
                </a:lnTo>
                <a:lnTo>
                  <a:pt x="4876740" y="1409471"/>
                </a:lnTo>
                <a:lnTo>
                  <a:pt x="4855776" y="1369201"/>
                </a:lnTo>
                <a:lnTo>
                  <a:pt x="4834128" y="1329350"/>
                </a:lnTo>
                <a:lnTo>
                  <a:pt x="4811804" y="1289927"/>
                </a:lnTo>
                <a:lnTo>
                  <a:pt x="4788812" y="1250938"/>
                </a:lnTo>
                <a:lnTo>
                  <a:pt x="4765158" y="1212392"/>
                </a:lnTo>
                <a:lnTo>
                  <a:pt x="4740852" y="1174296"/>
                </a:lnTo>
                <a:lnTo>
                  <a:pt x="4715901" y="1136658"/>
                </a:lnTo>
                <a:lnTo>
                  <a:pt x="4690313" y="1099486"/>
                </a:lnTo>
                <a:lnTo>
                  <a:pt x="4664095" y="1062788"/>
                </a:lnTo>
                <a:lnTo>
                  <a:pt x="4637255" y="1026571"/>
                </a:lnTo>
                <a:lnTo>
                  <a:pt x="4609802" y="990844"/>
                </a:lnTo>
                <a:lnTo>
                  <a:pt x="4581742" y="955614"/>
                </a:lnTo>
                <a:lnTo>
                  <a:pt x="4553084" y="920888"/>
                </a:lnTo>
                <a:lnTo>
                  <a:pt x="4523836" y="886676"/>
                </a:lnTo>
                <a:lnTo>
                  <a:pt x="4494005" y="852983"/>
                </a:lnTo>
                <a:lnTo>
                  <a:pt x="4463598" y="819819"/>
                </a:lnTo>
                <a:lnTo>
                  <a:pt x="4432625" y="787191"/>
                </a:lnTo>
                <a:lnTo>
                  <a:pt x="4401092" y="755107"/>
                </a:lnTo>
                <a:lnTo>
                  <a:pt x="4369008" y="723574"/>
                </a:lnTo>
                <a:lnTo>
                  <a:pt x="4336380" y="692601"/>
                </a:lnTo>
                <a:lnTo>
                  <a:pt x="4303216" y="662194"/>
                </a:lnTo>
                <a:lnTo>
                  <a:pt x="4269523" y="632363"/>
                </a:lnTo>
                <a:lnTo>
                  <a:pt x="4235311" y="603115"/>
                </a:lnTo>
                <a:lnTo>
                  <a:pt x="4200585" y="574457"/>
                </a:lnTo>
                <a:lnTo>
                  <a:pt x="4165355" y="546397"/>
                </a:lnTo>
                <a:lnTo>
                  <a:pt x="4129628" y="518944"/>
                </a:lnTo>
                <a:lnTo>
                  <a:pt x="4093411" y="492104"/>
                </a:lnTo>
                <a:lnTo>
                  <a:pt x="4056713" y="465886"/>
                </a:lnTo>
                <a:lnTo>
                  <a:pt x="4019541" y="440298"/>
                </a:lnTo>
                <a:lnTo>
                  <a:pt x="3981903" y="415347"/>
                </a:lnTo>
                <a:lnTo>
                  <a:pt x="3943807" y="391041"/>
                </a:lnTo>
                <a:lnTo>
                  <a:pt x="3905261" y="367387"/>
                </a:lnTo>
                <a:lnTo>
                  <a:pt x="3866272" y="344395"/>
                </a:lnTo>
                <a:lnTo>
                  <a:pt x="3826849" y="322071"/>
                </a:lnTo>
                <a:lnTo>
                  <a:pt x="3786998" y="300423"/>
                </a:lnTo>
                <a:lnTo>
                  <a:pt x="3746728" y="279459"/>
                </a:lnTo>
                <a:lnTo>
                  <a:pt x="3706047" y="259187"/>
                </a:lnTo>
                <a:lnTo>
                  <a:pt x="3664962" y="239614"/>
                </a:lnTo>
                <a:lnTo>
                  <a:pt x="3623482" y="220749"/>
                </a:lnTo>
                <a:lnTo>
                  <a:pt x="3581613" y="202599"/>
                </a:lnTo>
                <a:lnTo>
                  <a:pt x="3539365" y="185172"/>
                </a:lnTo>
                <a:lnTo>
                  <a:pt x="3496743" y="168476"/>
                </a:lnTo>
                <a:lnTo>
                  <a:pt x="3453758" y="152518"/>
                </a:lnTo>
                <a:lnTo>
                  <a:pt x="3410415" y="137306"/>
                </a:lnTo>
                <a:lnTo>
                  <a:pt x="3366723" y="122849"/>
                </a:lnTo>
                <a:lnTo>
                  <a:pt x="3322690" y="109154"/>
                </a:lnTo>
                <a:lnTo>
                  <a:pt x="3278323" y="96228"/>
                </a:lnTo>
                <a:lnTo>
                  <a:pt x="3233631" y="84079"/>
                </a:lnTo>
                <a:lnTo>
                  <a:pt x="3188620" y="72716"/>
                </a:lnTo>
                <a:lnTo>
                  <a:pt x="3143300" y="62146"/>
                </a:lnTo>
                <a:lnTo>
                  <a:pt x="3097677" y="52377"/>
                </a:lnTo>
                <a:lnTo>
                  <a:pt x="3051760" y="43417"/>
                </a:lnTo>
                <a:lnTo>
                  <a:pt x="3005556" y="35273"/>
                </a:lnTo>
                <a:lnTo>
                  <a:pt x="2959073" y="27953"/>
                </a:lnTo>
                <a:lnTo>
                  <a:pt x="2912319" y="21465"/>
                </a:lnTo>
                <a:lnTo>
                  <a:pt x="2865301" y="15817"/>
                </a:lnTo>
                <a:lnTo>
                  <a:pt x="2818028" y="11016"/>
                </a:lnTo>
                <a:lnTo>
                  <a:pt x="2770506" y="7071"/>
                </a:lnTo>
                <a:lnTo>
                  <a:pt x="2722745" y="3989"/>
                </a:lnTo>
                <a:lnTo>
                  <a:pt x="2674752" y="1778"/>
                </a:lnTo>
                <a:lnTo>
                  <a:pt x="2626534" y="445"/>
                </a:lnTo>
                <a:lnTo>
                  <a:pt x="2578100" y="0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>
            <a:endParaRPr sz="1215" dirty="0"/>
          </a:p>
        </p:txBody>
      </p:sp>
      <p:grpSp>
        <p:nvGrpSpPr>
          <p:cNvPr id="5" name="object 5"/>
          <p:cNvGrpSpPr/>
          <p:nvPr/>
        </p:nvGrpSpPr>
        <p:grpSpPr>
          <a:xfrm>
            <a:off x="609600" y="0"/>
            <a:ext cx="454343" cy="6858000"/>
            <a:chOff x="0" y="0"/>
            <a:chExt cx="673100" cy="10160000"/>
          </a:xfrm>
        </p:grpSpPr>
        <p:sp>
          <p:nvSpPr>
            <p:cNvPr id="6" name="object 6"/>
            <p:cNvSpPr/>
            <p:nvPr/>
          </p:nvSpPr>
          <p:spPr>
            <a:xfrm>
              <a:off x="0" y="0"/>
              <a:ext cx="673100" cy="2540000"/>
            </a:xfrm>
            <a:custGeom>
              <a:avLst/>
              <a:gdLst/>
              <a:ahLst/>
              <a:cxnLst/>
              <a:rect l="l" t="t" r="r" b="b"/>
              <a:pathLst>
                <a:path w="673100" h="2540000">
                  <a:moveTo>
                    <a:pt x="673100" y="0"/>
                  </a:moveTo>
                  <a:lnTo>
                    <a:pt x="0" y="0"/>
                  </a:lnTo>
                  <a:lnTo>
                    <a:pt x="0" y="2540000"/>
                  </a:lnTo>
                  <a:lnTo>
                    <a:pt x="673100" y="2540000"/>
                  </a:lnTo>
                  <a:lnTo>
                    <a:pt x="673100" y="0"/>
                  </a:lnTo>
                  <a:close/>
                </a:path>
              </a:pathLst>
            </a:custGeom>
            <a:solidFill>
              <a:srgbClr val="135388"/>
            </a:solidFill>
          </p:spPr>
          <p:txBody>
            <a:bodyPr wrap="square" lIns="0" tIns="0" rIns="0" bIns="0" rtlCol="0"/>
            <a:lstStyle/>
            <a:p>
              <a:endParaRPr sz="1215"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2540000"/>
              <a:ext cx="673100" cy="2540000"/>
            </a:xfrm>
            <a:custGeom>
              <a:avLst/>
              <a:gdLst/>
              <a:ahLst/>
              <a:cxnLst/>
              <a:rect l="l" t="t" r="r" b="b"/>
              <a:pathLst>
                <a:path w="673100" h="2540000">
                  <a:moveTo>
                    <a:pt x="673100" y="0"/>
                  </a:moveTo>
                  <a:lnTo>
                    <a:pt x="0" y="0"/>
                  </a:lnTo>
                  <a:lnTo>
                    <a:pt x="0" y="2540000"/>
                  </a:lnTo>
                  <a:lnTo>
                    <a:pt x="673100" y="2540000"/>
                  </a:lnTo>
                  <a:lnTo>
                    <a:pt x="673100" y="0"/>
                  </a:lnTo>
                  <a:close/>
                </a:path>
              </a:pathLst>
            </a:custGeom>
            <a:solidFill>
              <a:srgbClr val="F0CA36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1215"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5080000"/>
              <a:ext cx="673100" cy="2540000"/>
            </a:xfrm>
            <a:custGeom>
              <a:avLst/>
              <a:gdLst/>
              <a:ahLst/>
              <a:cxnLst/>
              <a:rect l="l" t="t" r="r" b="b"/>
              <a:pathLst>
                <a:path w="673100" h="2540000">
                  <a:moveTo>
                    <a:pt x="673100" y="0"/>
                  </a:moveTo>
                  <a:lnTo>
                    <a:pt x="0" y="0"/>
                  </a:lnTo>
                  <a:lnTo>
                    <a:pt x="0" y="2540000"/>
                  </a:lnTo>
                  <a:lnTo>
                    <a:pt x="673100" y="2540000"/>
                  </a:lnTo>
                  <a:lnTo>
                    <a:pt x="673100" y="0"/>
                  </a:lnTo>
                  <a:close/>
                </a:path>
              </a:pathLst>
            </a:custGeom>
            <a:solidFill>
              <a:srgbClr val="F0CA36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 sz="1215"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7620000"/>
              <a:ext cx="673100" cy="2540000"/>
            </a:xfrm>
            <a:custGeom>
              <a:avLst/>
              <a:gdLst/>
              <a:ahLst/>
              <a:cxnLst/>
              <a:rect l="l" t="t" r="r" b="b"/>
              <a:pathLst>
                <a:path w="673100" h="2540000">
                  <a:moveTo>
                    <a:pt x="673100" y="0"/>
                  </a:moveTo>
                  <a:lnTo>
                    <a:pt x="0" y="0"/>
                  </a:lnTo>
                  <a:lnTo>
                    <a:pt x="0" y="2540000"/>
                  </a:lnTo>
                  <a:lnTo>
                    <a:pt x="673100" y="2540000"/>
                  </a:lnTo>
                  <a:lnTo>
                    <a:pt x="673100" y="0"/>
                  </a:lnTo>
                  <a:close/>
                </a:path>
              </a:pathLst>
            </a:custGeom>
            <a:solidFill>
              <a:srgbClr val="F0CA36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 sz="1215"/>
            </a:p>
          </p:txBody>
        </p:sp>
      </p:grpSp>
      <p:sp>
        <p:nvSpPr>
          <p:cNvPr id="10" name="object 10"/>
          <p:cNvSpPr/>
          <p:nvPr/>
        </p:nvSpPr>
        <p:spPr>
          <a:xfrm>
            <a:off x="9507855" y="402908"/>
            <a:ext cx="2074545" cy="303038"/>
          </a:xfrm>
          <a:custGeom>
            <a:avLst/>
            <a:gdLst/>
            <a:ahLst/>
            <a:cxnLst/>
            <a:rect l="l" t="t" r="r" b="b"/>
            <a:pathLst>
              <a:path w="3073400" h="448944">
                <a:moveTo>
                  <a:pt x="3073400" y="0"/>
                </a:moveTo>
                <a:lnTo>
                  <a:pt x="0" y="0"/>
                </a:lnTo>
                <a:lnTo>
                  <a:pt x="0" y="448500"/>
                </a:lnTo>
                <a:lnTo>
                  <a:pt x="3073400" y="448500"/>
                </a:lnTo>
                <a:lnTo>
                  <a:pt x="3073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11" name="object 11"/>
          <p:cNvSpPr/>
          <p:nvPr/>
        </p:nvSpPr>
        <p:spPr>
          <a:xfrm>
            <a:off x="4135405" y="6358817"/>
            <a:ext cx="1153532" cy="2513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6704647" y="799196"/>
            <a:ext cx="4740593" cy="1362874"/>
          </a:xfrm>
          <a:prstGeom prst="rect">
            <a:avLst/>
          </a:prstGeom>
        </p:spPr>
        <p:txBody>
          <a:bodyPr vert="horz" wrap="square" lIns="0" tIns="8573" rIns="0" bIns="0" rtlCol="0" anchor="ctr">
            <a:spAutoFit/>
          </a:bodyPr>
          <a:lstStyle/>
          <a:p>
            <a:pPr marL="8573">
              <a:lnSpc>
                <a:spcPct val="100000"/>
              </a:lnSpc>
              <a:spcBef>
                <a:spcPts val="68"/>
              </a:spcBef>
            </a:pPr>
            <a:r>
              <a:rPr lang="sr-Latn-RS" spc="310" dirty="0"/>
              <a:t>Šta je </a:t>
            </a:r>
            <a:r>
              <a:rPr spc="95" dirty="0" err="1"/>
              <a:t>MobiliseSME</a:t>
            </a:r>
            <a:r>
              <a:rPr spc="95" dirty="0"/>
              <a:t>?</a:t>
            </a:r>
          </a:p>
        </p:txBody>
      </p:sp>
      <p:sp>
        <p:nvSpPr>
          <p:cNvPr id="22" name="object 22"/>
          <p:cNvSpPr/>
          <p:nvPr/>
        </p:nvSpPr>
        <p:spPr>
          <a:xfrm>
            <a:off x="1861005" y="3155734"/>
            <a:ext cx="373761" cy="369903"/>
          </a:xfrm>
          <a:custGeom>
            <a:avLst/>
            <a:gdLst/>
            <a:ahLst/>
            <a:cxnLst/>
            <a:rect l="l" t="t" r="r" b="b"/>
            <a:pathLst>
              <a:path w="553720" h="548004">
                <a:moveTo>
                  <a:pt x="553656" y="0"/>
                </a:moveTo>
                <a:lnTo>
                  <a:pt x="477024" y="0"/>
                </a:lnTo>
                <a:lnTo>
                  <a:pt x="277609" y="397256"/>
                </a:lnTo>
                <a:lnTo>
                  <a:pt x="77419" y="0"/>
                </a:lnTo>
                <a:lnTo>
                  <a:pt x="0" y="0"/>
                </a:lnTo>
                <a:lnTo>
                  <a:pt x="0" y="547408"/>
                </a:lnTo>
                <a:lnTo>
                  <a:pt x="59436" y="547408"/>
                </a:lnTo>
                <a:lnTo>
                  <a:pt x="59436" y="92278"/>
                </a:lnTo>
                <a:lnTo>
                  <a:pt x="258064" y="489534"/>
                </a:lnTo>
                <a:lnTo>
                  <a:pt x="295592" y="489534"/>
                </a:lnTo>
                <a:lnTo>
                  <a:pt x="495007" y="92278"/>
                </a:lnTo>
                <a:lnTo>
                  <a:pt x="495795" y="547408"/>
                </a:lnTo>
                <a:lnTo>
                  <a:pt x="553656" y="547408"/>
                </a:lnTo>
                <a:lnTo>
                  <a:pt x="553656" y="0"/>
                </a:lnTo>
                <a:close/>
              </a:path>
            </a:pathLst>
          </a:custGeom>
          <a:solidFill>
            <a:srgbClr val="F0CA36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23" name="object 23"/>
          <p:cNvSpPr/>
          <p:nvPr/>
        </p:nvSpPr>
        <p:spPr>
          <a:xfrm>
            <a:off x="2631595" y="3133565"/>
            <a:ext cx="282035" cy="393478"/>
          </a:xfrm>
          <a:custGeom>
            <a:avLst/>
            <a:gdLst/>
            <a:ahLst/>
            <a:cxnLst/>
            <a:rect l="l" t="t" r="r" b="b"/>
            <a:pathLst>
              <a:path w="417829" h="582929">
                <a:moveTo>
                  <a:pt x="111283" y="491883"/>
                </a:moveTo>
                <a:lnTo>
                  <a:pt x="60998" y="491883"/>
                </a:lnTo>
                <a:lnTo>
                  <a:pt x="88573" y="530141"/>
                </a:lnTo>
                <a:lnTo>
                  <a:pt x="125023" y="558649"/>
                </a:lnTo>
                <a:lnTo>
                  <a:pt x="169538" y="576453"/>
                </a:lnTo>
                <a:lnTo>
                  <a:pt x="221310" y="582599"/>
                </a:lnTo>
                <a:lnTo>
                  <a:pt x="268868" y="577522"/>
                </a:lnTo>
                <a:lnTo>
                  <a:pt x="311174" y="562855"/>
                </a:lnTo>
                <a:lnTo>
                  <a:pt x="347476" y="539446"/>
                </a:lnTo>
                <a:lnTo>
                  <a:pt x="357678" y="528637"/>
                </a:lnTo>
                <a:lnTo>
                  <a:pt x="208787" y="528637"/>
                </a:lnTo>
                <a:lnTo>
                  <a:pt x="160089" y="521243"/>
                </a:lnTo>
                <a:lnTo>
                  <a:pt x="119271" y="500260"/>
                </a:lnTo>
                <a:lnTo>
                  <a:pt x="111283" y="491883"/>
                </a:lnTo>
                <a:close/>
              </a:path>
              <a:path w="417829" h="582929">
                <a:moveTo>
                  <a:pt x="60998" y="0"/>
                </a:moveTo>
                <a:lnTo>
                  <a:pt x="0" y="0"/>
                </a:lnTo>
                <a:lnTo>
                  <a:pt x="0" y="580250"/>
                </a:lnTo>
                <a:lnTo>
                  <a:pt x="60998" y="580250"/>
                </a:lnTo>
                <a:lnTo>
                  <a:pt x="60998" y="491883"/>
                </a:lnTo>
                <a:lnTo>
                  <a:pt x="111283" y="491883"/>
                </a:lnTo>
                <a:lnTo>
                  <a:pt x="88024" y="467491"/>
                </a:lnTo>
                <a:lnTo>
                  <a:pt x="68036" y="424737"/>
                </a:lnTo>
                <a:lnTo>
                  <a:pt x="60998" y="373799"/>
                </a:lnTo>
                <a:lnTo>
                  <a:pt x="68036" y="323163"/>
                </a:lnTo>
                <a:lnTo>
                  <a:pt x="88024" y="280446"/>
                </a:lnTo>
                <a:lnTo>
                  <a:pt x="110042" y="257276"/>
                </a:lnTo>
                <a:lnTo>
                  <a:pt x="60998" y="257276"/>
                </a:lnTo>
                <a:lnTo>
                  <a:pt x="60998" y="0"/>
                </a:lnTo>
                <a:close/>
              </a:path>
              <a:path w="417829" h="582929">
                <a:moveTo>
                  <a:pt x="354925" y="218960"/>
                </a:moveTo>
                <a:lnTo>
                  <a:pt x="208787" y="218960"/>
                </a:lnTo>
                <a:lnTo>
                  <a:pt x="257113" y="226505"/>
                </a:lnTo>
                <a:lnTo>
                  <a:pt x="297702" y="247787"/>
                </a:lnTo>
                <a:lnTo>
                  <a:pt x="328830" y="280781"/>
                </a:lnTo>
                <a:lnTo>
                  <a:pt x="348772" y="323460"/>
                </a:lnTo>
                <a:lnTo>
                  <a:pt x="355803" y="373799"/>
                </a:lnTo>
                <a:lnTo>
                  <a:pt x="348772" y="424434"/>
                </a:lnTo>
                <a:lnTo>
                  <a:pt x="328830" y="467151"/>
                </a:lnTo>
                <a:lnTo>
                  <a:pt x="297702" y="500033"/>
                </a:lnTo>
                <a:lnTo>
                  <a:pt x="257113" y="521167"/>
                </a:lnTo>
                <a:lnTo>
                  <a:pt x="208787" y="528637"/>
                </a:lnTo>
                <a:lnTo>
                  <a:pt x="357678" y="528637"/>
                </a:lnTo>
                <a:lnTo>
                  <a:pt x="377021" y="508144"/>
                </a:lnTo>
                <a:lnTo>
                  <a:pt x="399057" y="469797"/>
                </a:lnTo>
                <a:lnTo>
                  <a:pt x="412830" y="425253"/>
                </a:lnTo>
                <a:lnTo>
                  <a:pt x="417588" y="375361"/>
                </a:lnTo>
                <a:lnTo>
                  <a:pt x="412743" y="325138"/>
                </a:lnTo>
                <a:lnTo>
                  <a:pt x="398747" y="280278"/>
                </a:lnTo>
                <a:lnTo>
                  <a:pt x="376405" y="241642"/>
                </a:lnTo>
                <a:lnTo>
                  <a:pt x="354925" y="218960"/>
                </a:lnTo>
                <a:close/>
              </a:path>
              <a:path w="417829" h="582929">
                <a:moveTo>
                  <a:pt x="219735" y="166573"/>
                </a:moveTo>
                <a:lnTo>
                  <a:pt x="168874" y="172717"/>
                </a:lnTo>
                <a:lnTo>
                  <a:pt x="124826" y="190517"/>
                </a:lnTo>
                <a:lnTo>
                  <a:pt x="88549" y="219020"/>
                </a:lnTo>
                <a:lnTo>
                  <a:pt x="60998" y="257276"/>
                </a:lnTo>
                <a:lnTo>
                  <a:pt x="110042" y="257276"/>
                </a:lnTo>
                <a:lnTo>
                  <a:pt x="119271" y="247564"/>
                </a:lnTo>
                <a:lnTo>
                  <a:pt x="160089" y="226430"/>
                </a:lnTo>
                <a:lnTo>
                  <a:pt x="208787" y="218960"/>
                </a:lnTo>
                <a:lnTo>
                  <a:pt x="354925" y="218960"/>
                </a:lnTo>
                <a:lnTo>
                  <a:pt x="346526" y="210092"/>
                </a:lnTo>
                <a:lnTo>
                  <a:pt x="309917" y="186489"/>
                </a:lnTo>
                <a:lnTo>
                  <a:pt x="267384" y="171695"/>
                </a:lnTo>
                <a:lnTo>
                  <a:pt x="219735" y="166573"/>
                </a:lnTo>
                <a:close/>
              </a:path>
            </a:pathLst>
          </a:custGeom>
          <a:solidFill>
            <a:srgbClr val="F0CA36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24" name="object 24"/>
          <p:cNvSpPr/>
          <p:nvPr/>
        </p:nvSpPr>
        <p:spPr>
          <a:xfrm>
            <a:off x="2959613" y="3139901"/>
            <a:ext cx="54007" cy="385334"/>
          </a:xfrm>
          <a:custGeom>
            <a:avLst/>
            <a:gdLst/>
            <a:ahLst/>
            <a:cxnLst/>
            <a:rect l="l" t="t" r="r" b="b"/>
            <a:pathLst>
              <a:path w="80009" h="570864">
                <a:moveTo>
                  <a:pt x="39890" y="0"/>
                </a:moveTo>
                <a:lnTo>
                  <a:pt x="24088" y="3065"/>
                </a:lnTo>
                <a:lnTo>
                  <a:pt x="11439" y="11628"/>
                </a:lnTo>
                <a:lnTo>
                  <a:pt x="3043" y="24737"/>
                </a:lnTo>
                <a:lnTo>
                  <a:pt x="0" y="41440"/>
                </a:lnTo>
                <a:lnTo>
                  <a:pt x="3043" y="57812"/>
                </a:lnTo>
                <a:lnTo>
                  <a:pt x="11439" y="70962"/>
                </a:lnTo>
                <a:lnTo>
                  <a:pt x="24088" y="79714"/>
                </a:lnTo>
                <a:lnTo>
                  <a:pt x="39890" y="82892"/>
                </a:lnTo>
                <a:lnTo>
                  <a:pt x="55685" y="79714"/>
                </a:lnTo>
                <a:lnTo>
                  <a:pt x="68330" y="70962"/>
                </a:lnTo>
                <a:lnTo>
                  <a:pt x="76725" y="57812"/>
                </a:lnTo>
                <a:lnTo>
                  <a:pt x="79768" y="41440"/>
                </a:lnTo>
                <a:lnTo>
                  <a:pt x="76725" y="24737"/>
                </a:lnTo>
                <a:lnTo>
                  <a:pt x="68330" y="11628"/>
                </a:lnTo>
                <a:lnTo>
                  <a:pt x="55685" y="3065"/>
                </a:lnTo>
                <a:lnTo>
                  <a:pt x="39890" y="0"/>
                </a:lnTo>
                <a:close/>
              </a:path>
              <a:path w="80009" h="570864">
                <a:moveTo>
                  <a:pt x="70383" y="159524"/>
                </a:moveTo>
                <a:lnTo>
                  <a:pt x="10172" y="159524"/>
                </a:lnTo>
                <a:lnTo>
                  <a:pt x="10172" y="570864"/>
                </a:lnTo>
                <a:lnTo>
                  <a:pt x="70383" y="570864"/>
                </a:lnTo>
                <a:lnTo>
                  <a:pt x="70383" y="159524"/>
                </a:lnTo>
                <a:close/>
              </a:path>
            </a:pathLst>
          </a:custGeom>
          <a:solidFill>
            <a:srgbClr val="F0CA36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25" name="object 25"/>
          <p:cNvSpPr/>
          <p:nvPr/>
        </p:nvSpPr>
        <p:spPr>
          <a:xfrm>
            <a:off x="3090747" y="3133565"/>
            <a:ext cx="41576" cy="391763"/>
          </a:xfrm>
          <a:custGeom>
            <a:avLst/>
            <a:gdLst/>
            <a:ahLst/>
            <a:cxnLst/>
            <a:rect l="l" t="t" r="r" b="b"/>
            <a:pathLst>
              <a:path w="61595" h="580389">
                <a:moveTo>
                  <a:pt x="60998" y="0"/>
                </a:moveTo>
                <a:lnTo>
                  <a:pt x="0" y="0"/>
                </a:lnTo>
                <a:lnTo>
                  <a:pt x="0" y="580250"/>
                </a:lnTo>
                <a:lnTo>
                  <a:pt x="60998" y="580250"/>
                </a:lnTo>
                <a:lnTo>
                  <a:pt x="60998" y="0"/>
                </a:lnTo>
                <a:close/>
              </a:path>
            </a:pathLst>
          </a:custGeom>
          <a:solidFill>
            <a:srgbClr val="F0CA36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26" name="object 26"/>
          <p:cNvSpPr/>
          <p:nvPr/>
        </p:nvSpPr>
        <p:spPr>
          <a:xfrm>
            <a:off x="3208687" y="3139901"/>
            <a:ext cx="54007" cy="385334"/>
          </a:xfrm>
          <a:custGeom>
            <a:avLst/>
            <a:gdLst/>
            <a:ahLst/>
            <a:cxnLst/>
            <a:rect l="l" t="t" r="r" b="b"/>
            <a:pathLst>
              <a:path w="80009" h="570864">
                <a:moveTo>
                  <a:pt x="39890" y="0"/>
                </a:moveTo>
                <a:lnTo>
                  <a:pt x="24088" y="3065"/>
                </a:lnTo>
                <a:lnTo>
                  <a:pt x="11439" y="11628"/>
                </a:lnTo>
                <a:lnTo>
                  <a:pt x="3043" y="24737"/>
                </a:lnTo>
                <a:lnTo>
                  <a:pt x="0" y="41440"/>
                </a:lnTo>
                <a:lnTo>
                  <a:pt x="3043" y="57812"/>
                </a:lnTo>
                <a:lnTo>
                  <a:pt x="11439" y="70962"/>
                </a:lnTo>
                <a:lnTo>
                  <a:pt x="24088" y="79714"/>
                </a:lnTo>
                <a:lnTo>
                  <a:pt x="39890" y="82892"/>
                </a:lnTo>
                <a:lnTo>
                  <a:pt x="55685" y="79714"/>
                </a:lnTo>
                <a:lnTo>
                  <a:pt x="68330" y="70962"/>
                </a:lnTo>
                <a:lnTo>
                  <a:pt x="76725" y="57812"/>
                </a:lnTo>
                <a:lnTo>
                  <a:pt x="79768" y="41440"/>
                </a:lnTo>
                <a:lnTo>
                  <a:pt x="76725" y="24737"/>
                </a:lnTo>
                <a:lnTo>
                  <a:pt x="68330" y="11628"/>
                </a:lnTo>
                <a:lnTo>
                  <a:pt x="55685" y="3065"/>
                </a:lnTo>
                <a:lnTo>
                  <a:pt x="39890" y="0"/>
                </a:lnTo>
                <a:close/>
              </a:path>
              <a:path w="80009" h="570864">
                <a:moveTo>
                  <a:pt x="70383" y="159524"/>
                </a:moveTo>
                <a:lnTo>
                  <a:pt x="10172" y="159524"/>
                </a:lnTo>
                <a:lnTo>
                  <a:pt x="10172" y="570864"/>
                </a:lnTo>
                <a:lnTo>
                  <a:pt x="70383" y="570864"/>
                </a:lnTo>
                <a:lnTo>
                  <a:pt x="70383" y="159524"/>
                </a:lnTo>
                <a:close/>
              </a:path>
            </a:pathLst>
          </a:custGeom>
          <a:solidFill>
            <a:srgbClr val="F0CA36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27" name="object 27"/>
          <p:cNvSpPr/>
          <p:nvPr/>
        </p:nvSpPr>
        <p:spPr>
          <a:xfrm>
            <a:off x="3300234" y="3245471"/>
            <a:ext cx="496776" cy="281607"/>
          </a:xfrm>
          <a:custGeom>
            <a:avLst/>
            <a:gdLst/>
            <a:ahLst/>
            <a:cxnLst/>
            <a:rect l="l" t="t" r="r" b="b"/>
            <a:pathLst>
              <a:path w="735965" h="417195">
                <a:moveTo>
                  <a:pt x="308889" y="300291"/>
                </a:moveTo>
                <a:lnTo>
                  <a:pt x="301002" y="257810"/>
                </a:lnTo>
                <a:lnTo>
                  <a:pt x="249275" y="205206"/>
                </a:lnTo>
                <a:lnTo>
                  <a:pt x="213004" y="189560"/>
                </a:lnTo>
                <a:lnTo>
                  <a:pt x="138582" y="165735"/>
                </a:lnTo>
                <a:lnTo>
                  <a:pt x="107988" y="152019"/>
                </a:lnTo>
                <a:lnTo>
                  <a:pt x="86855" y="133413"/>
                </a:lnTo>
                <a:lnTo>
                  <a:pt x="78981" y="107137"/>
                </a:lnTo>
                <a:lnTo>
                  <a:pt x="85191" y="81965"/>
                </a:lnTo>
                <a:lnTo>
                  <a:pt x="102336" y="64719"/>
                </a:lnTo>
                <a:lnTo>
                  <a:pt x="128130" y="54800"/>
                </a:lnTo>
                <a:lnTo>
                  <a:pt x="160312" y="51612"/>
                </a:lnTo>
                <a:lnTo>
                  <a:pt x="189433" y="53886"/>
                </a:lnTo>
                <a:lnTo>
                  <a:pt x="218567" y="60413"/>
                </a:lnTo>
                <a:lnTo>
                  <a:pt x="246519" y="70751"/>
                </a:lnTo>
                <a:lnTo>
                  <a:pt x="272135" y="84455"/>
                </a:lnTo>
                <a:lnTo>
                  <a:pt x="295605" y="37541"/>
                </a:lnTo>
                <a:lnTo>
                  <a:pt x="267474" y="22110"/>
                </a:lnTo>
                <a:lnTo>
                  <a:pt x="235470" y="10274"/>
                </a:lnTo>
                <a:lnTo>
                  <a:pt x="200685" y="2679"/>
                </a:lnTo>
                <a:lnTo>
                  <a:pt x="164223" y="0"/>
                </a:lnTo>
                <a:lnTo>
                  <a:pt x="120510" y="4127"/>
                </a:lnTo>
                <a:lnTo>
                  <a:pt x="81419" y="16852"/>
                </a:lnTo>
                <a:lnTo>
                  <a:pt x="49860" y="38684"/>
                </a:lnTo>
                <a:lnTo>
                  <a:pt x="28790" y="70167"/>
                </a:lnTo>
                <a:lnTo>
                  <a:pt x="21120" y="111823"/>
                </a:lnTo>
                <a:lnTo>
                  <a:pt x="28790" y="153517"/>
                </a:lnTo>
                <a:lnTo>
                  <a:pt x="49784" y="183527"/>
                </a:lnTo>
                <a:lnTo>
                  <a:pt x="80276" y="204711"/>
                </a:lnTo>
                <a:lnTo>
                  <a:pt x="116459" y="219938"/>
                </a:lnTo>
                <a:lnTo>
                  <a:pt x="154482" y="232041"/>
                </a:lnTo>
                <a:lnTo>
                  <a:pt x="190550" y="243903"/>
                </a:lnTo>
                <a:lnTo>
                  <a:pt x="220814" y="258368"/>
                </a:lnTo>
                <a:lnTo>
                  <a:pt x="241465" y="278307"/>
                </a:lnTo>
                <a:lnTo>
                  <a:pt x="248678" y="306552"/>
                </a:lnTo>
                <a:lnTo>
                  <a:pt x="241350" y="333451"/>
                </a:lnTo>
                <a:lnTo>
                  <a:pt x="222377" y="352209"/>
                </a:lnTo>
                <a:lnTo>
                  <a:pt x="194462" y="363194"/>
                </a:lnTo>
                <a:lnTo>
                  <a:pt x="160312" y="366763"/>
                </a:lnTo>
                <a:lnTo>
                  <a:pt x="123418" y="363207"/>
                </a:lnTo>
                <a:lnTo>
                  <a:pt x="86893" y="352894"/>
                </a:lnTo>
                <a:lnTo>
                  <a:pt x="52857" y="336423"/>
                </a:lnTo>
                <a:lnTo>
                  <a:pt x="23456" y="314363"/>
                </a:lnTo>
                <a:lnTo>
                  <a:pt x="0" y="358940"/>
                </a:lnTo>
                <a:lnTo>
                  <a:pt x="32918" y="383832"/>
                </a:lnTo>
                <a:lnTo>
                  <a:pt x="71640" y="401955"/>
                </a:lnTo>
                <a:lnTo>
                  <a:pt x="114033" y="413054"/>
                </a:lnTo>
                <a:lnTo>
                  <a:pt x="157962" y="416814"/>
                </a:lnTo>
                <a:lnTo>
                  <a:pt x="203987" y="412432"/>
                </a:lnTo>
                <a:lnTo>
                  <a:pt x="245198" y="398995"/>
                </a:lnTo>
                <a:lnTo>
                  <a:pt x="278498" y="376110"/>
                </a:lnTo>
                <a:lnTo>
                  <a:pt x="300774" y="343344"/>
                </a:lnTo>
                <a:lnTo>
                  <a:pt x="308889" y="300291"/>
                </a:lnTo>
                <a:close/>
              </a:path>
              <a:path w="735965" h="417195">
                <a:moveTo>
                  <a:pt x="735469" y="231470"/>
                </a:moveTo>
                <a:lnTo>
                  <a:pt x="734479" y="182981"/>
                </a:lnTo>
                <a:lnTo>
                  <a:pt x="734453" y="181597"/>
                </a:lnTo>
                <a:lnTo>
                  <a:pt x="726744" y="136702"/>
                </a:lnTo>
                <a:lnTo>
                  <a:pt x="712393" y="97320"/>
                </a:lnTo>
                <a:lnTo>
                  <a:pt x="691476" y="63931"/>
                </a:lnTo>
                <a:lnTo>
                  <a:pt x="680732" y="53416"/>
                </a:lnTo>
                <a:lnTo>
                  <a:pt x="680732" y="182981"/>
                </a:lnTo>
                <a:lnTo>
                  <a:pt x="399211" y="182981"/>
                </a:lnTo>
                <a:lnTo>
                  <a:pt x="409892" y="138696"/>
                </a:lnTo>
                <a:lnTo>
                  <a:pt x="430822" y="102285"/>
                </a:lnTo>
                <a:lnTo>
                  <a:pt x="460794" y="74891"/>
                </a:lnTo>
                <a:lnTo>
                  <a:pt x="498627" y="57619"/>
                </a:lnTo>
                <a:lnTo>
                  <a:pt x="543102" y="51612"/>
                </a:lnTo>
                <a:lnTo>
                  <a:pt x="587959" y="57619"/>
                </a:lnTo>
                <a:lnTo>
                  <a:pt x="625208" y="74891"/>
                </a:lnTo>
                <a:lnTo>
                  <a:pt x="653783" y="102285"/>
                </a:lnTo>
                <a:lnTo>
                  <a:pt x="672642" y="138696"/>
                </a:lnTo>
                <a:lnTo>
                  <a:pt x="680732" y="182981"/>
                </a:lnTo>
                <a:lnTo>
                  <a:pt x="680732" y="53416"/>
                </a:lnTo>
                <a:lnTo>
                  <a:pt x="630110" y="17259"/>
                </a:lnTo>
                <a:lnTo>
                  <a:pt x="589788" y="4978"/>
                </a:lnTo>
                <a:lnTo>
                  <a:pt x="543102" y="774"/>
                </a:lnTo>
                <a:lnTo>
                  <a:pt x="494118" y="6108"/>
                </a:lnTo>
                <a:lnTo>
                  <a:pt x="450303" y="20891"/>
                </a:lnTo>
                <a:lnTo>
                  <a:pt x="412521" y="44323"/>
                </a:lnTo>
                <a:lnTo>
                  <a:pt x="381647" y="75628"/>
                </a:lnTo>
                <a:lnTo>
                  <a:pt x="358521" y="114007"/>
                </a:lnTo>
                <a:lnTo>
                  <a:pt x="344004" y="158661"/>
                </a:lnTo>
                <a:lnTo>
                  <a:pt x="338988" y="208788"/>
                </a:lnTo>
                <a:lnTo>
                  <a:pt x="343966" y="258978"/>
                </a:lnTo>
                <a:lnTo>
                  <a:pt x="358394" y="303733"/>
                </a:lnTo>
                <a:lnTo>
                  <a:pt x="381457" y="342214"/>
                </a:lnTo>
                <a:lnTo>
                  <a:pt x="412343" y="373608"/>
                </a:lnTo>
                <a:lnTo>
                  <a:pt x="450240" y="397052"/>
                </a:lnTo>
                <a:lnTo>
                  <a:pt x="494360" y="411746"/>
                </a:lnTo>
                <a:lnTo>
                  <a:pt x="543877" y="416814"/>
                </a:lnTo>
                <a:lnTo>
                  <a:pt x="593305" y="412242"/>
                </a:lnTo>
                <a:lnTo>
                  <a:pt x="637908" y="398932"/>
                </a:lnTo>
                <a:lnTo>
                  <a:pt x="676935" y="377558"/>
                </a:lnTo>
                <a:lnTo>
                  <a:pt x="690092" y="365975"/>
                </a:lnTo>
                <a:lnTo>
                  <a:pt x="709663" y="348767"/>
                </a:lnTo>
                <a:lnTo>
                  <a:pt x="676033" y="313588"/>
                </a:lnTo>
                <a:lnTo>
                  <a:pt x="649732" y="335965"/>
                </a:lnTo>
                <a:lnTo>
                  <a:pt x="619340" y="352399"/>
                </a:lnTo>
                <a:lnTo>
                  <a:pt x="585419" y="362521"/>
                </a:lnTo>
                <a:lnTo>
                  <a:pt x="548563" y="365975"/>
                </a:lnTo>
                <a:lnTo>
                  <a:pt x="503072" y="359803"/>
                </a:lnTo>
                <a:lnTo>
                  <a:pt x="464121" y="342061"/>
                </a:lnTo>
                <a:lnTo>
                  <a:pt x="432968" y="313956"/>
                </a:lnTo>
                <a:lnTo>
                  <a:pt x="410908" y="276694"/>
                </a:lnTo>
                <a:lnTo>
                  <a:pt x="399211" y="231470"/>
                </a:lnTo>
                <a:lnTo>
                  <a:pt x="735469" y="231470"/>
                </a:lnTo>
                <a:close/>
              </a:path>
            </a:pathLst>
          </a:custGeom>
          <a:solidFill>
            <a:srgbClr val="F0CA36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28" name="object 28"/>
          <p:cNvSpPr/>
          <p:nvPr/>
        </p:nvSpPr>
        <p:spPr>
          <a:xfrm>
            <a:off x="3816006" y="3180723"/>
            <a:ext cx="307753" cy="375904"/>
          </a:xfrm>
          <a:custGeom>
            <a:avLst/>
            <a:gdLst/>
            <a:ahLst/>
            <a:cxnLst/>
            <a:rect l="l" t="t" r="r" b="b"/>
            <a:pathLst>
              <a:path w="455930" h="556895">
                <a:moveTo>
                  <a:pt x="244767" y="0"/>
                </a:moveTo>
                <a:lnTo>
                  <a:pt x="193140" y="3754"/>
                </a:lnTo>
                <a:lnTo>
                  <a:pt x="147354" y="14718"/>
                </a:lnTo>
                <a:lnTo>
                  <a:pt x="108176" y="32440"/>
                </a:lnTo>
                <a:lnTo>
                  <a:pt x="76372" y="56468"/>
                </a:lnTo>
                <a:lnTo>
                  <a:pt x="52706" y="86350"/>
                </a:lnTo>
                <a:lnTo>
                  <a:pt x="37945" y="121636"/>
                </a:lnTo>
                <a:lnTo>
                  <a:pt x="32854" y="161874"/>
                </a:lnTo>
                <a:lnTo>
                  <a:pt x="38593" y="205306"/>
                </a:lnTo>
                <a:lnTo>
                  <a:pt x="78430" y="266201"/>
                </a:lnTo>
                <a:lnTo>
                  <a:pt x="142572" y="302137"/>
                </a:lnTo>
                <a:lnTo>
                  <a:pt x="178695" y="314371"/>
                </a:lnTo>
                <a:lnTo>
                  <a:pt x="248914" y="334617"/>
                </a:lnTo>
                <a:lnTo>
                  <a:pt x="278960" y="345531"/>
                </a:lnTo>
                <a:lnTo>
                  <a:pt x="302929" y="358904"/>
                </a:lnTo>
                <a:lnTo>
                  <a:pt x="318796" y="376187"/>
                </a:lnTo>
                <a:lnTo>
                  <a:pt x="324535" y="398830"/>
                </a:lnTo>
                <a:lnTo>
                  <a:pt x="318976" y="421198"/>
                </a:lnTo>
                <a:lnTo>
                  <a:pt x="302934" y="437630"/>
                </a:lnTo>
                <a:lnTo>
                  <a:pt x="277360" y="447760"/>
                </a:lnTo>
                <a:lnTo>
                  <a:pt x="243204" y="451218"/>
                </a:lnTo>
                <a:lnTo>
                  <a:pt x="196410" y="445427"/>
                </a:lnTo>
                <a:lnTo>
                  <a:pt x="145653" y="428934"/>
                </a:lnTo>
                <a:lnTo>
                  <a:pt x="95186" y="403056"/>
                </a:lnTo>
                <a:lnTo>
                  <a:pt x="49263" y="369112"/>
                </a:lnTo>
                <a:lnTo>
                  <a:pt x="0" y="469988"/>
                </a:lnTo>
                <a:lnTo>
                  <a:pt x="40223" y="499138"/>
                </a:lnTo>
                <a:lnTo>
                  <a:pt x="85850" y="523180"/>
                </a:lnTo>
                <a:lnTo>
                  <a:pt x="135529" y="541329"/>
                </a:lnTo>
                <a:lnTo>
                  <a:pt x="187910" y="552796"/>
                </a:lnTo>
                <a:lnTo>
                  <a:pt x="241642" y="556793"/>
                </a:lnTo>
                <a:lnTo>
                  <a:pt x="291677" y="553275"/>
                </a:lnTo>
                <a:lnTo>
                  <a:pt x="337129" y="542821"/>
                </a:lnTo>
                <a:lnTo>
                  <a:pt x="376864" y="525581"/>
                </a:lnTo>
                <a:lnTo>
                  <a:pt x="409746" y="501707"/>
                </a:lnTo>
                <a:lnTo>
                  <a:pt x="434639" y="471348"/>
                </a:lnTo>
                <a:lnTo>
                  <a:pt x="450408" y="434657"/>
                </a:lnTo>
                <a:lnTo>
                  <a:pt x="455917" y="391782"/>
                </a:lnTo>
                <a:lnTo>
                  <a:pt x="450356" y="347559"/>
                </a:lnTo>
                <a:lnTo>
                  <a:pt x="434637" y="312467"/>
                </a:lnTo>
                <a:lnTo>
                  <a:pt x="380841" y="263975"/>
                </a:lnTo>
                <a:lnTo>
                  <a:pt x="310754" y="234900"/>
                </a:lnTo>
                <a:lnTo>
                  <a:pt x="240603" y="213841"/>
                </a:lnTo>
                <a:lnTo>
                  <a:pt x="210574" y="202753"/>
                </a:lnTo>
                <a:lnTo>
                  <a:pt x="186613" y="189392"/>
                </a:lnTo>
                <a:lnTo>
                  <a:pt x="170749" y="172334"/>
                </a:lnTo>
                <a:lnTo>
                  <a:pt x="165011" y="150152"/>
                </a:lnTo>
                <a:lnTo>
                  <a:pt x="170056" y="130649"/>
                </a:lnTo>
                <a:lnTo>
                  <a:pt x="184264" y="116719"/>
                </a:lnTo>
                <a:lnTo>
                  <a:pt x="206244" y="108361"/>
                </a:lnTo>
                <a:lnTo>
                  <a:pt x="234607" y="105575"/>
                </a:lnTo>
                <a:lnTo>
                  <a:pt x="271580" y="109533"/>
                </a:lnTo>
                <a:lnTo>
                  <a:pt x="314566" y="120823"/>
                </a:lnTo>
                <a:lnTo>
                  <a:pt x="360190" y="138563"/>
                </a:lnTo>
                <a:lnTo>
                  <a:pt x="405079" y="161874"/>
                </a:lnTo>
                <a:lnTo>
                  <a:pt x="452780" y="59435"/>
                </a:lnTo>
                <a:lnTo>
                  <a:pt x="407964" y="34970"/>
                </a:lnTo>
                <a:lnTo>
                  <a:pt x="356989" y="16225"/>
                </a:lnTo>
                <a:lnTo>
                  <a:pt x="301906" y="4227"/>
                </a:lnTo>
                <a:lnTo>
                  <a:pt x="244767" y="0"/>
                </a:lnTo>
                <a:close/>
              </a:path>
            </a:pathLst>
          </a:custGeom>
          <a:solidFill>
            <a:srgbClr val="135388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29" name="object 29"/>
          <p:cNvSpPr/>
          <p:nvPr/>
        </p:nvSpPr>
        <p:spPr>
          <a:xfrm>
            <a:off x="4194104" y="3155734"/>
            <a:ext cx="401193" cy="369903"/>
          </a:xfrm>
          <a:custGeom>
            <a:avLst/>
            <a:gdLst/>
            <a:ahLst/>
            <a:cxnLst/>
            <a:rect l="l" t="t" r="r" b="b"/>
            <a:pathLst>
              <a:path w="594359" h="548004">
                <a:moveTo>
                  <a:pt x="594321" y="0"/>
                </a:moveTo>
                <a:lnTo>
                  <a:pt x="456691" y="0"/>
                </a:lnTo>
                <a:lnTo>
                  <a:pt x="297941" y="334695"/>
                </a:lnTo>
                <a:lnTo>
                  <a:pt x="138417" y="0"/>
                </a:lnTo>
                <a:lnTo>
                  <a:pt x="0" y="0"/>
                </a:lnTo>
                <a:lnTo>
                  <a:pt x="0" y="547408"/>
                </a:lnTo>
                <a:lnTo>
                  <a:pt x="111823" y="547408"/>
                </a:lnTo>
                <a:lnTo>
                  <a:pt x="111823" y="178295"/>
                </a:lnTo>
                <a:lnTo>
                  <a:pt x="257276" y="491883"/>
                </a:lnTo>
                <a:lnTo>
                  <a:pt x="337832" y="491883"/>
                </a:lnTo>
                <a:lnTo>
                  <a:pt x="483285" y="178295"/>
                </a:lnTo>
                <a:lnTo>
                  <a:pt x="483285" y="547408"/>
                </a:lnTo>
                <a:lnTo>
                  <a:pt x="594321" y="547408"/>
                </a:lnTo>
                <a:lnTo>
                  <a:pt x="594321" y="0"/>
                </a:lnTo>
                <a:close/>
              </a:path>
            </a:pathLst>
          </a:custGeom>
          <a:solidFill>
            <a:srgbClr val="135388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30" name="object 30"/>
          <p:cNvSpPr/>
          <p:nvPr/>
        </p:nvSpPr>
        <p:spPr>
          <a:xfrm>
            <a:off x="4677071" y="3155734"/>
            <a:ext cx="287179" cy="369475"/>
          </a:xfrm>
          <a:custGeom>
            <a:avLst/>
            <a:gdLst/>
            <a:ahLst/>
            <a:cxnLst/>
            <a:rect l="l" t="t" r="r" b="b"/>
            <a:pathLst>
              <a:path w="425450" h="547370">
                <a:moveTo>
                  <a:pt x="425411" y="444500"/>
                </a:moveTo>
                <a:lnTo>
                  <a:pt x="123558" y="444500"/>
                </a:lnTo>
                <a:lnTo>
                  <a:pt x="123558" y="323850"/>
                </a:lnTo>
                <a:lnTo>
                  <a:pt x="387096" y="323850"/>
                </a:lnTo>
                <a:lnTo>
                  <a:pt x="387096" y="220980"/>
                </a:lnTo>
                <a:lnTo>
                  <a:pt x="123558" y="220980"/>
                </a:lnTo>
                <a:lnTo>
                  <a:pt x="123558" y="102870"/>
                </a:lnTo>
                <a:lnTo>
                  <a:pt x="416814" y="102870"/>
                </a:lnTo>
                <a:lnTo>
                  <a:pt x="416814" y="0"/>
                </a:lnTo>
                <a:lnTo>
                  <a:pt x="0" y="0"/>
                </a:lnTo>
                <a:lnTo>
                  <a:pt x="0" y="102870"/>
                </a:lnTo>
                <a:lnTo>
                  <a:pt x="0" y="220980"/>
                </a:lnTo>
                <a:lnTo>
                  <a:pt x="0" y="323850"/>
                </a:lnTo>
                <a:lnTo>
                  <a:pt x="0" y="444500"/>
                </a:lnTo>
                <a:lnTo>
                  <a:pt x="0" y="547370"/>
                </a:lnTo>
                <a:lnTo>
                  <a:pt x="425411" y="547370"/>
                </a:lnTo>
                <a:lnTo>
                  <a:pt x="425411" y="444500"/>
                </a:lnTo>
                <a:close/>
              </a:path>
            </a:pathLst>
          </a:custGeom>
          <a:solidFill>
            <a:srgbClr val="135388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grpSp>
        <p:nvGrpSpPr>
          <p:cNvPr id="31" name="object 31"/>
          <p:cNvGrpSpPr/>
          <p:nvPr/>
        </p:nvGrpSpPr>
        <p:grpSpPr>
          <a:xfrm>
            <a:off x="1861005" y="3587763"/>
            <a:ext cx="537496" cy="136731"/>
            <a:chOff x="10083800" y="5315203"/>
            <a:chExt cx="796290" cy="202565"/>
          </a:xfrm>
        </p:grpSpPr>
        <p:sp>
          <p:nvSpPr>
            <p:cNvPr id="32" name="object 32"/>
            <p:cNvSpPr/>
            <p:nvPr/>
          </p:nvSpPr>
          <p:spPr>
            <a:xfrm>
              <a:off x="10083800" y="5324500"/>
              <a:ext cx="146075" cy="15105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/>
            </a:p>
          </p:txBody>
        </p:sp>
        <p:sp>
          <p:nvSpPr>
            <p:cNvPr id="33" name="object 33"/>
            <p:cNvSpPr/>
            <p:nvPr/>
          </p:nvSpPr>
          <p:spPr>
            <a:xfrm>
              <a:off x="10266184" y="5362739"/>
              <a:ext cx="111074" cy="11301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/>
            </a:p>
          </p:txBody>
        </p:sp>
        <p:sp>
          <p:nvSpPr>
            <p:cNvPr id="34" name="object 34"/>
            <p:cNvSpPr/>
            <p:nvPr/>
          </p:nvSpPr>
          <p:spPr>
            <a:xfrm>
              <a:off x="10411180" y="5315203"/>
              <a:ext cx="111074" cy="16055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/>
            </a:p>
          </p:txBody>
        </p:sp>
        <p:sp>
          <p:nvSpPr>
            <p:cNvPr id="35" name="object 35"/>
            <p:cNvSpPr/>
            <p:nvPr/>
          </p:nvSpPr>
          <p:spPr>
            <a:xfrm>
              <a:off x="10552074" y="5315203"/>
              <a:ext cx="125730" cy="160655"/>
            </a:xfrm>
            <a:custGeom>
              <a:avLst/>
              <a:gdLst/>
              <a:ahLst/>
              <a:cxnLst/>
              <a:rect l="l" t="t" r="r" b="b"/>
              <a:pathLst>
                <a:path w="125729" h="160654">
                  <a:moveTo>
                    <a:pt x="11887" y="47752"/>
                  </a:moveTo>
                  <a:lnTo>
                    <a:pt x="3022" y="47752"/>
                  </a:lnTo>
                  <a:lnTo>
                    <a:pt x="3022" y="160337"/>
                  </a:lnTo>
                  <a:lnTo>
                    <a:pt x="11887" y="160337"/>
                  </a:lnTo>
                  <a:lnTo>
                    <a:pt x="11887" y="47752"/>
                  </a:lnTo>
                  <a:close/>
                </a:path>
                <a:path w="125729" h="160654">
                  <a:moveTo>
                    <a:pt x="15125" y="11023"/>
                  </a:moveTo>
                  <a:lnTo>
                    <a:pt x="11671" y="7556"/>
                  </a:lnTo>
                  <a:lnTo>
                    <a:pt x="3454" y="7556"/>
                  </a:lnTo>
                  <a:lnTo>
                    <a:pt x="0" y="11023"/>
                  </a:lnTo>
                  <a:lnTo>
                    <a:pt x="0" y="19875"/>
                  </a:lnTo>
                  <a:lnTo>
                    <a:pt x="3454" y="23329"/>
                  </a:lnTo>
                  <a:lnTo>
                    <a:pt x="11671" y="23329"/>
                  </a:lnTo>
                  <a:lnTo>
                    <a:pt x="15125" y="19875"/>
                  </a:lnTo>
                  <a:lnTo>
                    <a:pt x="15125" y="11023"/>
                  </a:lnTo>
                  <a:close/>
                </a:path>
                <a:path w="125729" h="160654">
                  <a:moveTo>
                    <a:pt x="67208" y="0"/>
                  </a:moveTo>
                  <a:lnTo>
                    <a:pt x="58127" y="0"/>
                  </a:lnTo>
                  <a:lnTo>
                    <a:pt x="58127" y="160337"/>
                  </a:lnTo>
                  <a:lnTo>
                    <a:pt x="67208" y="160337"/>
                  </a:lnTo>
                  <a:lnTo>
                    <a:pt x="67208" y="0"/>
                  </a:lnTo>
                  <a:close/>
                </a:path>
                <a:path w="125729" h="160654">
                  <a:moveTo>
                    <a:pt x="122097" y="47752"/>
                  </a:moveTo>
                  <a:lnTo>
                    <a:pt x="113233" y="47752"/>
                  </a:lnTo>
                  <a:lnTo>
                    <a:pt x="113233" y="160337"/>
                  </a:lnTo>
                  <a:lnTo>
                    <a:pt x="122097" y="160337"/>
                  </a:lnTo>
                  <a:lnTo>
                    <a:pt x="122097" y="47752"/>
                  </a:lnTo>
                  <a:close/>
                </a:path>
                <a:path w="125729" h="160654">
                  <a:moveTo>
                    <a:pt x="125336" y="11023"/>
                  </a:moveTo>
                  <a:lnTo>
                    <a:pt x="121881" y="7556"/>
                  </a:lnTo>
                  <a:lnTo>
                    <a:pt x="113665" y="7556"/>
                  </a:lnTo>
                  <a:lnTo>
                    <a:pt x="110210" y="11023"/>
                  </a:lnTo>
                  <a:lnTo>
                    <a:pt x="110210" y="19875"/>
                  </a:lnTo>
                  <a:lnTo>
                    <a:pt x="113665" y="23329"/>
                  </a:lnTo>
                  <a:lnTo>
                    <a:pt x="121881" y="23329"/>
                  </a:lnTo>
                  <a:lnTo>
                    <a:pt x="125336" y="19875"/>
                  </a:lnTo>
                  <a:lnTo>
                    <a:pt x="125336" y="110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15"/>
            </a:p>
          </p:txBody>
        </p:sp>
        <p:sp>
          <p:nvSpPr>
            <p:cNvPr id="36" name="object 36"/>
            <p:cNvSpPr/>
            <p:nvPr/>
          </p:nvSpPr>
          <p:spPr>
            <a:xfrm>
              <a:off x="10706798" y="5337898"/>
              <a:ext cx="172885" cy="17978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2459339" y="3587754"/>
            <a:ext cx="672941" cy="136731"/>
            <a:chOff x="10970221" y="5315191"/>
            <a:chExt cx="996950" cy="202565"/>
          </a:xfrm>
        </p:grpSpPr>
        <p:sp>
          <p:nvSpPr>
            <p:cNvPr id="38" name="object 38"/>
            <p:cNvSpPr/>
            <p:nvPr/>
          </p:nvSpPr>
          <p:spPr>
            <a:xfrm>
              <a:off x="10970209" y="5324500"/>
              <a:ext cx="100330" cy="151130"/>
            </a:xfrm>
            <a:custGeom>
              <a:avLst/>
              <a:gdLst/>
              <a:ahLst/>
              <a:cxnLst/>
              <a:rect l="l" t="t" r="r" b="b"/>
              <a:pathLst>
                <a:path w="100329" h="151129">
                  <a:moveTo>
                    <a:pt x="100279" y="142240"/>
                  </a:moveTo>
                  <a:lnTo>
                    <a:pt x="9080" y="142240"/>
                  </a:lnTo>
                  <a:lnTo>
                    <a:pt x="9080" y="78740"/>
                  </a:lnTo>
                  <a:lnTo>
                    <a:pt x="87744" y="78740"/>
                  </a:lnTo>
                  <a:lnTo>
                    <a:pt x="87744" y="68580"/>
                  </a:lnTo>
                  <a:lnTo>
                    <a:pt x="9080" y="68580"/>
                  </a:lnTo>
                  <a:lnTo>
                    <a:pt x="9080" y="8890"/>
                  </a:lnTo>
                  <a:lnTo>
                    <a:pt x="97472" y="8890"/>
                  </a:lnTo>
                  <a:lnTo>
                    <a:pt x="97472" y="0"/>
                  </a:lnTo>
                  <a:lnTo>
                    <a:pt x="12" y="0"/>
                  </a:lnTo>
                  <a:lnTo>
                    <a:pt x="12" y="8890"/>
                  </a:lnTo>
                  <a:lnTo>
                    <a:pt x="0" y="142240"/>
                  </a:lnTo>
                  <a:lnTo>
                    <a:pt x="12" y="151130"/>
                  </a:lnTo>
                  <a:lnTo>
                    <a:pt x="100279" y="151130"/>
                  </a:lnTo>
                  <a:lnTo>
                    <a:pt x="100279" y="142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15"/>
            </a:p>
          </p:txBody>
        </p:sp>
        <p:sp>
          <p:nvSpPr>
            <p:cNvPr id="39" name="object 39"/>
            <p:cNvSpPr/>
            <p:nvPr/>
          </p:nvSpPr>
          <p:spPr>
            <a:xfrm>
              <a:off x="11089932" y="5362740"/>
              <a:ext cx="206159" cy="1130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/>
            </a:p>
          </p:txBody>
        </p:sp>
        <p:sp>
          <p:nvSpPr>
            <p:cNvPr id="40" name="object 40"/>
            <p:cNvSpPr/>
            <p:nvPr/>
          </p:nvSpPr>
          <p:spPr>
            <a:xfrm>
              <a:off x="11462905" y="5362740"/>
              <a:ext cx="91198" cy="1130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/>
            </a:p>
          </p:txBody>
        </p:sp>
        <p:sp>
          <p:nvSpPr>
            <p:cNvPr id="41" name="object 41"/>
            <p:cNvSpPr/>
            <p:nvPr/>
          </p:nvSpPr>
          <p:spPr>
            <a:xfrm>
              <a:off x="11332603" y="5315191"/>
              <a:ext cx="98971" cy="16035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/>
            </a:p>
          </p:txBody>
        </p:sp>
        <p:sp>
          <p:nvSpPr>
            <p:cNvPr id="42" name="object 42"/>
            <p:cNvSpPr/>
            <p:nvPr/>
          </p:nvSpPr>
          <p:spPr>
            <a:xfrm>
              <a:off x="11595379" y="5362740"/>
              <a:ext cx="98755" cy="11280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/>
            </a:p>
          </p:txBody>
        </p:sp>
        <p:sp>
          <p:nvSpPr>
            <p:cNvPr id="43" name="object 43"/>
            <p:cNvSpPr/>
            <p:nvPr/>
          </p:nvSpPr>
          <p:spPr>
            <a:xfrm>
              <a:off x="11723293" y="5362740"/>
              <a:ext cx="106756" cy="15472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/>
            </a:p>
          </p:txBody>
        </p:sp>
        <p:sp>
          <p:nvSpPr>
            <p:cNvPr id="44" name="object 44"/>
            <p:cNvSpPr/>
            <p:nvPr/>
          </p:nvSpPr>
          <p:spPr>
            <a:xfrm>
              <a:off x="11859882" y="5362740"/>
              <a:ext cx="107175" cy="1130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3198426" y="3619849"/>
            <a:ext cx="828104" cy="104585"/>
            <a:chOff x="12065165" y="5362740"/>
            <a:chExt cx="1226820" cy="154940"/>
          </a:xfrm>
        </p:grpSpPr>
        <p:sp>
          <p:nvSpPr>
            <p:cNvPr id="46" name="object 46"/>
            <p:cNvSpPr/>
            <p:nvPr/>
          </p:nvSpPr>
          <p:spPr>
            <a:xfrm>
              <a:off x="12065165" y="5362740"/>
              <a:ext cx="111074" cy="15472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/>
            </a:p>
          </p:txBody>
        </p:sp>
        <p:sp>
          <p:nvSpPr>
            <p:cNvPr id="47" name="object 47"/>
            <p:cNvSpPr/>
            <p:nvPr/>
          </p:nvSpPr>
          <p:spPr>
            <a:xfrm>
              <a:off x="12209081" y="5362740"/>
              <a:ext cx="174599" cy="11301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/>
            </a:p>
          </p:txBody>
        </p:sp>
        <p:sp>
          <p:nvSpPr>
            <p:cNvPr id="48" name="object 48"/>
            <p:cNvSpPr/>
            <p:nvPr/>
          </p:nvSpPr>
          <p:spPr>
            <a:xfrm>
              <a:off x="12404432" y="5362740"/>
              <a:ext cx="106756" cy="15472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/>
            </a:p>
          </p:txBody>
        </p:sp>
        <p:sp>
          <p:nvSpPr>
            <p:cNvPr id="49" name="object 49"/>
            <p:cNvSpPr/>
            <p:nvPr/>
          </p:nvSpPr>
          <p:spPr>
            <a:xfrm>
              <a:off x="12553099" y="5362740"/>
              <a:ext cx="150837" cy="11301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/>
            </a:p>
          </p:txBody>
        </p:sp>
        <p:sp>
          <p:nvSpPr>
            <p:cNvPr id="50" name="object 50"/>
            <p:cNvSpPr/>
            <p:nvPr/>
          </p:nvSpPr>
          <p:spPr>
            <a:xfrm>
              <a:off x="12745199" y="5362740"/>
              <a:ext cx="184543" cy="112801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/>
            </a:p>
          </p:txBody>
        </p:sp>
        <p:sp>
          <p:nvSpPr>
            <p:cNvPr id="51" name="object 51"/>
            <p:cNvSpPr/>
            <p:nvPr/>
          </p:nvSpPr>
          <p:spPr>
            <a:xfrm>
              <a:off x="12971005" y="5362740"/>
              <a:ext cx="184543" cy="112801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/>
            </a:p>
          </p:txBody>
        </p:sp>
        <p:sp>
          <p:nvSpPr>
            <p:cNvPr id="52" name="object 52"/>
            <p:cNvSpPr/>
            <p:nvPr/>
          </p:nvSpPr>
          <p:spPr>
            <a:xfrm>
              <a:off x="13184771" y="5362740"/>
              <a:ext cx="107175" cy="11301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/>
            </a:p>
          </p:txBody>
        </p:sp>
      </p:grpSp>
      <p:grpSp>
        <p:nvGrpSpPr>
          <p:cNvPr id="53" name="object 53"/>
          <p:cNvGrpSpPr/>
          <p:nvPr/>
        </p:nvGrpSpPr>
        <p:grpSpPr>
          <a:xfrm>
            <a:off x="4083931" y="3587616"/>
            <a:ext cx="174878" cy="108871"/>
            <a:chOff x="13377023" y="5314987"/>
            <a:chExt cx="259079" cy="161290"/>
          </a:xfrm>
        </p:grpSpPr>
        <p:sp>
          <p:nvSpPr>
            <p:cNvPr id="54" name="object 54"/>
            <p:cNvSpPr/>
            <p:nvPr/>
          </p:nvSpPr>
          <p:spPr>
            <a:xfrm>
              <a:off x="13377023" y="5314987"/>
              <a:ext cx="174891" cy="160769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/>
            </a:p>
          </p:txBody>
        </p:sp>
        <p:sp>
          <p:nvSpPr>
            <p:cNvPr id="55" name="object 55"/>
            <p:cNvSpPr/>
            <p:nvPr/>
          </p:nvSpPr>
          <p:spPr>
            <a:xfrm>
              <a:off x="13584745" y="5362739"/>
              <a:ext cx="51435" cy="113030"/>
            </a:xfrm>
            <a:custGeom>
              <a:avLst/>
              <a:gdLst/>
              <a:ahLst/>
              <a:cxnLst/>
              <a:rect l="l" t="t" r="r" b="b"/>
              <a:pathLst>
                <a:path w="51434" h="113029">
                  <a:moveTo>
                    <a:pt x="50990" y="0"/>
                  </a:moveTo>
                  <a:lnTo>
                    <a:pt x="36962" y="2086"/>
                  </a:lnTo>
                  <a:lnTo>
                    <a:pt x="25166" y="7618"/>
                  </a:lnTo>
                  <a:lnTo>
                    <a:pt x="15802" y="16471"/>
                  </a:lnTo>
                  <a:lnTo>
                    <a:pt x="9067" y="28524"/>
                  </a:lnTo>
                  <a:lnTo>
                    <a:pt x="9067" y="215"/>
                  </a:lnTo>
                  <a:lnTo>
                    <a:pt x="0" y="215"/>
                  </a:lnTo>
                  <a:lnTo>
                    <a:pt x="0" y="112801"/>
                  </a:lnTo>
                  <a:lnTo>
                    <a:pt x="9067" y="112801"/>
                  </a:lnTo>
                  <a:lnTo>
                    <a:pt x="9067" y="51866"/>
                  </a:lnTo>
                  <a:lnTo>
                    <a:pt x="12942" y="34183"/>
                  </a:lnTo>
                  <a:lnTo>
                    <a:pt x="21437" y="20775"/>
                  </a:lnTo>
                  <a:lnTo>
                    <a:pt x="34228" y="12270"/>
                  </a:lnTo>
                  <a:lnTo>
                    <a:pt x="50990" y="9296"/>
                  </a:lnTo>
                  <a:lnTo>
                    <a:pt x="509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15"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4309344" y="3593738"/>
            <a:ext cx="198025" cy="102441"/>
            <a:chOff x="13710970" y="5324056"/>
            <a:chExt cx="293370" cy="151765"/>
          </a:xfrm>
        </p:grpSpPr>
        <p:sp>
          <p:nvSpPr>
            <p:cNvPr id="57" name="object 57"/>
            <p:cNvSpPr/>
            <p:nvPr/>
          </p:nvSpPr>
          <p:spPr>
            <a:xfrm>
              <a:off x="13710970" y="5324056"/>
              <a:ext cx="106311" cy="151701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/>
            </a:p>
          </p:txBody>
        </p:sp>
        <p:sp>
          <p:nvSpPr>
            <p:cNvPr id="58" name="object 58"/>
            <p:cNvSpPr/>
            <p:nvPr/>
          </p:nvSpPr>
          <p:spPr>
            <a:xfrm>
              <a:off x="13858151" y="5324500"/>
              <a:ext cx="146075" cy="151053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/>
            </a:p>
          </p:txBody>
        </p:sp>
      </p:grpSp>
      <p:sp>
        <p:nvSpPr>
          <p:cNvPr id="59" name="object 59"/>
          <p:cNvSpPr/>
          <p:nvPr/>
        </p:nvSpPr>
        <p:spPr>
          <a:xfrm>
            <a:off x="4542277" y="3594037"/>
            <a:ext cx="67723" cy="102013"/>
          </a:xfrm>
          <a:custGeom>
            <a:avLst/>
            <a:gdLst/>
            <a:ahLst/>
            <a:cxnLst/>
            <a:rect l="l" t="t" r="r" b="b"/>
            <a:pathLst>
              <a:path w="100330" h="151129">
                <a:moveTo>
                  <a:pt x="100266" y="142240"/>
                </a:moveTo>
                <a:lnTo>
                  <a:pt x="9080" y="142240"/>
                </a:lnTo>
                <a:lnTo>
                  <a:pt x="9080" y="78740"/>
                </a:lnTo>
                <a:lnTo>
                  <a:pt x="87731" y="78740"/>
                </a:lnTo>
                <a:lnTo>
                  <a:pt x="87731" y="68580"/>
                </a:lnTo>
                <a:lnTo>
                  <a:pt x="9080" y="68580"/>
                </a:lnTo>
                <a:lnTo>
                  <a:pt x="9080" y="8890"/>
                </a:lnTo>
                <a:lnTo>
                  <a:pt x="97459" y="8890"/>
                </a:lnTo>
                <a:lnTo>
                  <a:pt x="97459" y="0"/>
                </a:lnTo>
                <a:lnTo>
                  <a:pt x="0" y="0"/>
                </a:lnTo>
                <a:lnTo>
                  <a:pt x="0" y="8890"/>
                </a:lnTo>
                <a:lnTo>
                  <a:pt x="0" y="68580"/>
                </a:lnTo>
                <a:lnTo>
                  <a:pt x="0" y="78740"/>
                </a:lnTo>
                <a:lnTo>
                  <a:pt x="0" y="142240"/>
                </a:lnTo>
                <a:lnTo>
                  <a:pt x="0" y="151130"/>
                </a:lnTo>
                <a:lnTo>
                  <a:pt x="100266" y="151130"/>
                </a:lnTo>
                <a:lnTo>
                  <a:pt x="100266" y="1422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grpSp>
        <p:nvGrpSpPr>
          <p:cNvPr id="60" name="object 60"/>
          <p:cNvGrpSpPr/>
          <p:nvPr/>
        </p:nvGrpSpPr>
        <p:grpSpPr>
          <a:xfrm>
            <a:off x="4666964" y="3587616"/>
            <a:ext cx="297466" cy="108871"/>
            <a:chOff x="14240777" y="5314987"/>
            <a:chExt cx="440690" cy="161290"/>
          </a:xfrm>
        </p:grpSpPr>
        <p:sp>
          <p:nvSpPr>
            <p:cNvPr id="61" name="object 61"/>
            <p:cNvSpPr/>
            <p:nvPr/>
          </p:nvSpPr>
          <p:spPr>
            <a:xfrm>
              <a:off x="14240777" y="5337898"/>
              <a:ext cx="272503" cy="137871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/>
            </a:p>
          </p:txBody>
        </p:sp>
        <p:sp>
          <p:nvSpPr>
            <p:cNvPr id="62" name="object 62"/>
            <p:cNvSpPr/>
            <p:nvPr/>
          </p:nvSpPr>
          <p:spPr>
            <a:xfrm>
              <a:off x="14542630" y="5314987"/>
              <a:ext cx="138518" cy="160566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/>
            </a:p>
          </p:txBody>
        </p:sp>
      </p:grpSp>
      <p:sp>
        <p:nvSpPr>
          <p:cNvPr id="63" name="object 63"/>
          <p:cNvSpPr/>
          <p:nvPr/>
        </p:nvSpPr>
        <p:spPr>
          <a:xfrm>
            <a:off x="2276685" y="3249106"/>
            <a:ext cx="317183" cy="274320"/>
          </a:xfrm>
          <a:custGeom>
            <a:avLst/>
            <a:gdLst/>
            <a:ahLst/>
            <a:cxnLst/>
            <a:rect l="l" t="t" r="r" b="b"/>
            <a:pathLst>
              <a:path w="469900" h="406400">
                <a:moveTo>
                  <a:pt x="371716" y="353187"/>
                </a:moveTo>
                <a:lnTo>
                  <a:pt x="330581" y="310603"/>
                </a:lnTo>
                <a:lnTo>
                  <a:pt x="309460" y="326301"/>
                </a:lnTo>
                <a:lnTo>
                  <a:pt x="286105" y="337756"/>
                </a:lnTo>
                <a:lnTo>
                  <a:pt x="261023" y="344792"/>
                </a:lnTo>
                <a:lnTo>
                  <a:pt x="234746" y="347179"/>
                </a:lnTo>
                <a:lnTo>
                  <a:pt x="192405" y="340868"/>
                </a:lnTo>
                <a:lnTo>
                  <a:pt x="154940" y="323113"/>
                </a:lnTo>
                <a:lnTo>
                  <a:pt x="124333" y="295694"/>
                </a:lnTo>
                <a:lnTo>
                  <a:pt x="102590" y="260388"/>
                </a:lnTo>
                <a:lnTo>
                  <a:pt x="91706" y="218998"/>
                </a:lnTo>
                <a:lnTo>
                  <a:pt x="91071" y="213233"/>
                </a:lnTo>
                <a:lnTo>
                  <a:pt x="123329" y="209677"/>
                </a:lnTo>
                <a:lnTo>
                  <a:pt x="49923" y="109651"/>
                </a:lnTo>
                <a:lnTo>
                  <a:pt x="0" y="223240"/>
                </a:lnTo>
                <a:lnTo>
                  <a:pt x="32232" y="219697"/>
                </a:lnTo>
                <a:lnTo>
                  <a:pt x="32867" y="225463"/>
                </a:lnTo>
                <a:lnTo>
                  <a:pt x="44551" y="274675"/>
                </a:lnTo>
                <a:lnTo>
                  <a:pt x="67183" y="318198"/>
                </a:lnTo>
                <a:lnTo>
                  <a:pt x="99148" y="354584"/>
                </a:lnTo>
                <a:lnTo>
                  <a:pt x="138811" y="382371"/>
                </a:lnTo>
                <a:lnTo>
                  <a:pt x="184556" y="400113"/>
                </a:lnTo>
                <a:lnTo>
                  <a:pt x="234746" y="406349"/>
                </a:lnTo>
                <a:lnTo>
                  <a:pt x="272402" y="402882"/>
                </a:lnTo>
                <a:lnTo>
                  <a:pt x="308292" y="392645"/>
                </a:lnTo>
                <a:lnTo>
                  <a:pt x="341655" y="375983"/>
                </a:lnTo>
                <a:lnTo>
                  <a:pt x="371716" y="353187"/>
                </a:lnTo>
                <a:close/>
              </a:path>
              <a:path w="469900" h="406400">
                <a:moveTo>
                  <a:pt x="469620" y="183159"/>
                </a:moveTo>
                <a:lnTo>
                  <a:pt x="437388" y="186677"/>
                </a:lnTo>
                <a:lnTo>
                  <a:pt x="436753" y="180924"/>
                </a:lnTo>
                <a:lnTo>
                  <a:pt x="425056" y="131711"/>
                </a:lnTo>
                <a:lnTo>
                  <a:pt x="402424" y="88176"/>
                </a:lnTo>
                <a:lnTo>
                  <a:pt x="370459" y="51790"/>
                </a:lnTo>
                <a:lnTo>
                  <a:pt x="330796" y="23990"/>
                </a:lnTo>
                <a:lnTo>
                  <a:pt x="285051" y="6248"/>
                </a:lnTo>
                <a:lnTo>
                  <a:pt x="234873" y="0"/>
                </a:lnTo>
                <a:lnTo>
                  <a:pt x="197218" y="3492"/>
                </a:lnTo>
                <a:lnTo>
                  <a:pt x="161315" y="13716"/>
                </a:lnTo>
                <a:lnTo>
                  <a:pt x="127939" y="30391"/>
                </a:lnTo>
                <a:lnTo>
                  <a:pt x="97878" y="53174"/>
                </a:lnTo>
                <a:lnTo>
                  <a:pt x="139026" y="95745"/>
                </a:lnTo>
                <a:lnTo>
                  <a:pt x="160134" y="80086"/>
                </a:lnTo>
                <a:lnTo>
                  <a:pt x="183489" y="68630"/>
                </a:lnTo>
                <a:lnTo>
                  <a:pt x="208572" y="61607"/>
                </a:lnTo>
                <a:lnTo>
                  <a:pt x="234848" y="59207"/>
                </a:lnTo>
                <a:lnTo>
                  <a:pt x="277190" y="65532"/>
                </a:lnTo>
                <a:lnTo>
                  <a:pt x="314655" y="83286"/>
                </a:lnTo>
                <a:lnTo>
                  <a:pt x="345249" y="110705"/>
                </a:lnTo>
                <a:lnTo>
                  <a:pt x="366991" y="145999"/>
                </a:lnTo>
                <a:lnTo>
                  <a:pt x="377901" y="187388"/>
                </a:lnTo>
                <a:lnTo>
                  <a:pt x="378536" y="193141"/>
                </a:lnTo>
                <a:lnTo>
                  <a:pt x="346278" y="196684"/>
                </a:lnTo>
                <a:lnTo>
                  <a:pt x="419684" y="296735"/>
                </a:lnTo>
                <a:lnTo>
                  <a:pt x="469620" y="183159"/>
                </a:lnTo>
                <a:close/>
              </a:path>
            </a:pathLst>
          </a:custGeom>
          <a:solidFill>
            <a:srgbClr val="F0CA36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69" name="object 22">
            <a:extLst>
              <a:ext uri="{FF2B5EF4-FFF2-40B4-BE49-F238E27FC236}">
                <a16:creationId xmlns:a16="http://schemas.microsoft.com/office/drawing/2014/main" id="{978B5EFE-0076-47DF-A8AD-501C309B33BE}"/>
              </a:ext>
            </a:extLst>
          </p:cNvPr>
          <p:cNvSpPr/>
          <p:nvPr/>
        </p:nvSpPr>
        <p:spPr>
          <a:xfrm>
            <a:off x="1861005" y="3194102"/>
            <a:ext cx="373761" cy="369903"/>
          </a:xfrm>
          <a:custGeom>
            <a:avLst/>
            <a:gdLst/>
            <a:ahLst/>
            <a:cxnLst/>
            <a:rect l="l" t="t" r="r" b="b"/>
            <a:pathLst>
              <a:path w="553720" h="548004">
                <a:moveTo>
                  <a:pt x="553656" y="0"/>
                </a:moveTo>
                <a:lnTo>
                  <a:pt x="477024" y="0"/>
                </a:lnTo>
                <a:lnTo>
                  <a:pt x="277609" y="397256"/>
                </a:lnTo>
                <a:lnTo>
                  <a:pt x="77419" y="0"/>
                </a:lnTo>
                <a:lnTo>
                  <a:pt x="0" y="0"/>
                </a:lnTo>
                <a:lnTo>
                  <a:pt x="0" y="547408"/>
                </a:lnTo>
                <a:lnTo>
                  <a:pt x="59436" y="547408"/>
                </a:lnTo>
                <a:lnTo>
                  <a:pt x="59436" y="92278"/>
                </a:lnTo>
                <a:lnTo>
                  <a:pt x="258064" y="489534"/>
                </a:lnTo>
                <a:lnTo>
                  <a:pt x="295592" y="489534"/>
                </a:lnTo>
                <a:lnTo>
                  <a:pt x="495007" y="92278"/>
                </a:lnTo>
                <a:lnTo>
                  <a:pt x="495795" y="547408"/>
                </a:lnTo>
                <a:lnTo>
                  <a:pt x="553656" y="547408"/>
                </a:lnTo>
                <a:lnTo>
                  <a:pt x="553656" y="0"/>
                </a:lnTo>
                <a:close/>
              </a:path>
            </a:pathLst>
          </a:custGeom>
          <a:solidFill>
            <a:srgbClr val="F0CA36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65" name="Okvir za tekst 64">
            <a:extLst>
              <a:ext uri="{FF2B5EF4-FFF2-40B4-BE49-F238E27FC236}">
                <a16:creationId xmlns:a16="http://schemas.microsoft.com/office/drawing/2014/main" id="{63977F07-7FCB-43D0-A6CF-5BE19F455AB0}"/>
              </a:ext>
            </a:extLst>
          </p:cNvPr>
          <p:cNvSpPr txBox="1"/>
          <p:nvPr/>
        </p:nvSpPr>
        <p:spPr>
          <a:xfrm>
            <a:off x="6827851" y="2371955"/>
            <a:ext cx="415447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458" indent="-231458" algn="just">
              <a:buFont typeface="Arial" panose="020B0604020202020204" pitchFamily="34" charset="0"/>
              <a:buChar char="•"/>
            </a:pPr>
            <a:r>
              <a:rPr lang="en-US" sz="135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Osoblje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35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zaposleni</a:t>
            </a:r>
            <a:r>
              <a:rPr lang="en-US" sz="135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35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menadžeri</a:t>
            </a:r>
            <a:r>
              <a:rPr lang="en-US" sz="135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35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vlasnisi</a:t>
            </a:r>
            <a:r>
              <a:rPr lang="en-US" sz="135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</a:t>
            </a:r>
            <a:r>
              <a:rPr lang="en-US" sz="135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suvlasnici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35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kompanija</a:t>
            </a:r>
            <a:r>
              <a:rPr lang="en-US" sz="135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koja</a:t>
            </a:r>
            <a:r>
              <a:rPr lang="en-US" sz="135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šalje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odlazi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3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kratak</a:t>
            </a:r>
            <a:r>
              <a:rPr lang="en-US" sz="13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vremenski</a:t>
            </a:r>
            <a:r>
              <a:rPr lang="en-US" sz="13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period 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35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 1  do 6 </a:t>
            </a:r>
            <a:r>
              <a:rPr lang="en-US" sz="135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meseci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u </a:t>
            </a:r>
            <a:r>
              <a:rPr lang="en-US" sz="13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35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kompanij</a:t>
            </a:r>
            <a:r>
              <a:rPr lang="sr-Latn-RS" sz="135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135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domaćina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u </a:t>
            </a:r>
            <a:r>
              <a:rPr lang="en-US" sz="13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neku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US" sz="135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zemalja</a:t>
            </a:r>
            <a:r>
              <a:rPr lang="en-US" sz="13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</a:t>
            </a: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31458" indent="-231458" algn="just">
              <a:buFont typeface="Arial" panose="020B0604020202020204" pitchFamily="34" charset="0"/>
              <a:buChar char="•"/>
            </a:pPr>
            <a:endParaRPr lang="sr-Latn-RS" sz="135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458" indent="-231458" algn="just">
              <a:buFont typeface="Arial" panose="020B0604020202020204" pitchFamily="34" charset="0"/>
              <a:buChar char="•"/>
            </a:pPr>
            <a:r>
              <a:rPr lang="sr-Latn-RS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pruža </a:t>
            </a:r>
            <a:r>
              <a:rPr lang="sr-Latn-RS" sz="13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finansijsku podršku </a:t>
            </a:r>
            <a:r>
              <a:rPr lang="sr-Latn-RS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vidu pokrića troškova smeštaja i integracije (</a:t>
            </a:r>
            <a:r>
              <a:rPr lang="sr-Latn-RS" sz="135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dužina boravka i lokacija razmene</a:t>
            </a:r>
            <a:r>
              <a:rPr lang="sr-Latn-RS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/>
            <a:endParaRPr lang="sr-Latn-RS" sz="135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458" indent="-231458" algn="just">
              <a:buFont typeface="Arial" panose="020B0604020202020204" pitchFamily="34" charset="0"/>
              <a:buChar char="•"/>
            </a:pPr>
            <a:r>
              <a:rPr lang="sr-Latn-RS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</a:t>
            </a:r>
            <a:r>
              <a:rPr lang="sr-Latn-RS" sz="13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nije ograničen rokovima </a:t>
            </a:r>
            <a:r>
              <a:rPr lang="sr-Latn-RS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prijavu već se sprovodi u kontinuitetu.</a:t>
            </a:r>
          </a:p>
        </p:txBody>
      </p:sp>
    </p:spTree>
    <p:extLst>
      <p:ext uri="{BB962C8B-B14F-4D97-AF65-F5344CB8AC3E}">
        <p14:creationId xmlns:p14="http://schemas.microsoft.com/office/powerpoint/2010/main" val="767861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49932" y="0"/>
            <a:ext cx="6032468" cy="6858000"/>
            <a:chOff x="7319594" y="4"/>
            <a:chExt cx="8936990" cy="10160000"/>
          </a:xfrm>
        </p:grpSpPr>
        <p:sp>
          <p:nvSpPr>
            <p:cNvPr id="3" name="object 3"/>
            <p:cNvSpPr/>
            <p:nvPr/>
          </p:nvSpPr>
          <p:spPr>
            <a:xfrm>
              <a:off x="7319594" y="4"/>
              <a:ext cx="8936393" cy="1015999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13182600" y="596900"/>
              <a:ext cx="3073400" cy="448945"/>
            </a:xfrm>
            <a:custGeom>
              <a:avLst/>
              <a:gdLst/>
              <a:ahLst/>
              <a:cxnLst/>
              <a:rect l="l" t="t" r="r" b="b"/>
              <a:pathLst>
                <a:path w="3073400" h="448944">
                  <a:moveTo>
                    <a:pt x="3073400" y="0"/>
                  </a:moveTo>
                  <a:lnTo>
                    <a:pt x="0" y="0"/>
                  </a:lnTo>
                  <a:lnTo>
                    <a:pt x="0" y="448500"/>
                  </a:lnTo>
                  <a:lnTo>
                    <a:pt x="3073400" y="448500"/>
                  </a:lnTo>
                  <a:lnTo>
                    <a:pt x="3073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15"/>
            </a:p>
          </p:txBody>
        </p:sp>
        <p:sp>
          <p:nvSpPr>
            <p:cNvPr id="5" name="object 5"/>
            <p:cNvSpPr/>
            <p:nvPr/>
          </p:nvSpPr>
          <p:spPr>
            <a:xfrm>
              <a:off x="13658088" y="9152699"/>
              <a:ext cx="1708937" cy="3723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/>
            </a:p>
          </p:txBody>
        </p:sp>
        <p:sp>
          <p:nvSpPr>
            <p:cNvPr id="6" name="object 6"/>
            <p:cNvSpPr/>
            <p:nvPr/>
          </p:nvSpPr>
          <p:spPr>
            <a:xfrm>
              <a:off x="13411670" y="635000"/>
              <a:ext cx="1955393" cy="3723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/>
            </a:p>
          </p:txBody>
        </p:sp>
      </p:grpSp>
      <p:sp>
        <p:nvSpPr>
          <p:cNvPr id="7" name="object 7"/>
          <p:cNvSpPr/>
          <p:nvPr/>
        </p:nvSpPr>
        <p:spPr>
          <a:xfrm>
            <a:off x="2173438" y="428625"/>
            <a:ext cx="24003" cy="225457"/>
          </a:xfrm>
          <a:custGeom>
            <a:avLst/>
            <a:gdLst/>
            <a:ahLst/>
            <a:cxnLst/>
            <a:rect l="l" t="t" r="r" b="b"/>
            <a:pathLst>
              <a:path w="35560" h="334009">
                <a:moveTo>
                  <a:pt x="35051" y="0"/>
                </a:moveTo>
                <a:lnTo>
                  <a:pt x="0" y="0"/>
                </a:lnTo>
                <a:lnTo>
                  <a:pt x="0" y="333400"/>
                </a:lnTo>
                <a:lnTo>
                  <a:pt x="35051" y="333400"/>
                </a:lnTo>
                <a:lnTo>
                  <a:pt x="35051" y="0"/>
                </a:lnTo>
                <a:close/>
              </a:path>
            </a:pathLst>
          </a:custGeom>
          <a:solidFill>
            <a:srgbClr val="F0CA36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grpSp>
        <p:nvGrpSpPr>
          <p:cNvPr id="8" name="object 8"/>
          <p:cNvGrpSpPr/>
          <p:nvPr/>
        </p:nvGrpSpPr>
        <p:grpSpPr>
          <a:xfrm>
            <a:off x="1466850" y="428625"/>
            <a:ext cx="1783080" cy="339900"/>
            <a:chOff x="1270000" y="635000"/>
            <a:chExt cx="2641600" cy="503555"/>
          </a:xfrm>
        </p:grpSpPr>
        <p:sp>
          <p:nvSpPr>
            <p:cNvPr id="9" name="object 9"/>
            <p:cNvSpPr/>
            <p:nvPr/>
          </p:nvSpPr>
          <p:spPr>
            <a:xfrm>
              <a:off x="2417191" y="640397"/>
              <a:ext cx="46355" cy="328295"/>
            </a:xfrm>
            <a:custGeom>
              <a:avLst/>
              <a:gdLst/>
              <a:ahLst/>
              <a:cxnLst/>
              <a:rect l="l" t="t" r="r" b="b"/>
              <a:pathLst>
                <a:path w="46355" h="328294">
                  <a:moveTo>
                    <a:pt x="22923" y="0"/>
                  </a:moveTo>
                  <a:lnTo>
                    <a:pt x="13844" y="1761"/>
                  </a:lnTo>
                  <a:lnTo>
                    <a:pt x="6575" y="6681"/>
                  </a:lnTo>
                  <a:lnTo>
                    <a:pt x="1749" y="14214"/>
                  </a:lnTo>
                  <a:lnTo>
                    <a:pt x="0" y="23812"/>
                  </a:lnTo>
                  <a:lnTo>
                    <a:pt x="1749" y="33223"/>
                  </a:lnTo>
                  <a:lnTo>
                    <a:pt x="6575" y="40776"/>
                  </a:lnTo>
                  <a:lnTo>
                    <a:pt x="13844" y="45800"/>
                  </a:lnTo>
                  <a:lnTo>
                    <a:pt x="22923" y="47625"/>
                  </a:lnTo>
                  <a:lnTo>
                    <a:pt x="32000" y="45800"/>
                  </a:lnTo>
                  <a:lnTo>
                    <a:pt x="39265" y="40776"/>
                  </a:lnTo>
                  <a:lnTo>
                    <a:pt x="44086" y="33223"/>
                  </a:lnTo>
                  <a:lnTo>
                    <a:pt x="45834" y="23812"/>
                  </a:lnTo>
                  <a:lnTo>
                    <a:pt x="44086" y="14214"/>
                  </a:lnTo>
                  <a:lnTo>
                    <a:pt x="39265" y="6681"/>
                  </a:lnTo>
                  <a:lnTo>
                    <a:pt x="32000" y="1761"/>
                  </a:lnTo>
                  <a:lnTo>
                    <a:pt x="22923" y="0"/>
                  </a:lnTo>
                  <a:close/>
                </a:path>
                <a:path w="46355" h="328294">
                  <a:moveTo>
                    <a:pt x="40436" y="91655"/>
                  </a:moveTo>
                  <a:lnTo>
                    <a:pt x="5842" y="91655"/>
                  </a:lnTo>
                  <a:lnTo>
                    <a:pt x="5842" y="328002"/>
                  </a:lnTo>
                  <a:lnTo>
                    <a:pt x="40436" y="328002"/>
                  </a:lnTo>
                  <a:lnTo>
                    <a:pt x="40436" y="91655"/>
                  </a:lnTo>
                  <a:close/>
                </a:path>
              </a:pathLst>
            </a:custGeom>
            <a:solidFill>
              <a:srgbClr val="F0CA36"/>
            </a:solidFill>
          </p:spPr>
          <p:txBody>
            <a:bodyPr wrap="square" lIns="0" tIns="0" rIns="0" bIns="0" rtlCol="0"/>
            <a:lstStyle/>
            <a:p>
              <a:endParaRPr sz="1215"/>
            </a:p>
          </p:txBody>
        </p:sp>
        <p:sp>
          <p:nvSpPr>
            <p:cNvPr id="10" name="object 10"/>
            <p:cNvSpPr/>
            <p:nvPr/>
          </p:nvSpPr>
          <p:spPr>
            <a:xfrm>
              <a:off x="2495130" y="730262"/>
              <a:ext cx="422554" cy="23949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/>
            </a:p>
          </p:txBody>
        </p:sp>
        <p:sp>
          <p:nvSpPr>
            <p:cNvPr id="11" name="object 11"/>
            <p:cNvSpPr/>
            <p:nvPr/>
          </p:nvSpPr>
          <p:spPr>
            <a:xfrm>
              <a:off x="1270000" y="635000"/>
              <a:ext cx="2641600" cy="5029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15"/>
            </a:p>
          </p:txBody>
        </p:sp>
      </p:grpSp>
      <p:sp>
        <p:nvSpPr>
          <p:cNvPr id="12" name="object 12"/>
          <p:cNvSpPr/>
          <p:nvPr/>
        </p:nvSpPr>
        <p:spPr>
          <a:xfrm>
            <a:off x="1466687" y="2379271"/>
            <a:ext cx="3360420" cy="288893"/>
          </a:xfrm>
          <a:custGeom>
            <a:avLst/>
            <a:gdLst/>
            <a:ahLst/>
            <a:cxnLst/>
            <a:rect l="l" t="t" r="r" b="b"/>
            <a:pathLst>
              <a:path w="4978400" h="427989">
                <a:moveTo>
                  <a:pt x="4764532" y="0"/>
                </a:moveTo>
                <a:lnTo>
                  <a:pt x="213868" y="0"/>
                </a:lnTo>
                <a:lnTo>
                  <a:pt x="164831" y="5648"/>
                </a:lnTo>
                <a:lnTo>
                  <a:pt x="119816" y="21736"/>
                </a:lnTo>
                <a:lnTo>
                  <a:pt x="80107" y="46982"/>
                </a:lnTo>
                <a:lnTo>
                  <a:pt x="46986" y="80101"/>
                </a:lnTo>
                <a:lnTo>
                  <a:pt x="21738" y="119811"/>
                </a:lnTo>
                <a:lnTo>
                  <a:pt x="5648" y="164827"/>
                </a:lnTo>
                <a:lnTo>
                  <a:pt x="0" y="213868"/>
                </a:lnTo>
                <a:lnTo>
                  <a:pt x="5648" y="262908"/>
                </a:lnTo>
                <a:lnTo>
                  <a:pt x="21738" y="307924"/>
                </a:lnTo>
                <a:lnTo>
                  <a:pt x="46986" y="347634"/>
                </a:lnTo>
                <a:lnTo>
                  <a:pt x="80107" y="380753"/>
                </a:lnTo>
                <a:lnTo>
                  <a:pt x="119816" y="405999"/>
                </a:lnTo>
                <a:lnTo>
                  <a:pt x="164831" y="422087"/>
                </a:lnTo>
                <a:lnTo>
                  <a:pt x="213868" y="427736"/>
                </a:lnTo>
                <a:lnTo>
                  <a:pt x="4764532" y="427736"/>
                </a:lnTo>
                <a:lnTo>
                  <a:pt x="4813572" y="422087"/>
                </a:lnTo>
                <a:lnTo>
                  <a:pt x="4858588" y="405999"/>
                </a:lnTo>
                <a:lnTo>
                  <a:pt x="4898298" y="380753"/>
                </a:lnTo>
                <a:lnTo>
                  <a:pt x="4931417" y="347634"/>
                </a:lnTo>
                <a:lnTo>
                  <a:pt x="4956663" y="307924"/>
                </a:lnTo>
                <a:lnTo>
                  <a:pt x="4972751" y="262908"/>
                </a:lnTo>
                <a:lnTo>
                  <a:pt x="4978400" y="213868"/>
                </a:lnTo>
                <a:lnTo>
                  <a:pt x="4972751" y="164827"/>
                </a:lnTo>
                <a:lnTo>
                  <a:pt x="4956663" y="119811"/>
                </a:lnTo>
                <a:lnTo>
                  <a:pt x="4931417" y="80101"/>
                </a:lnTo>
                <a:lnTo>
                  <a:pt x="4898298" y="46982"/>
                </a:lnTo>
                <a:lnTo>
                  <a:pt x="4858588" y="21736"/>
                </a:lnTo>
                <a:lnTo>
                  <a:pt x="4813572" y="5648"/>
                </a:lnTo>
                <a:lnTo>
                  <a:pt x="4764532" y="0"/>
                </a:lnTo>
                <a:close/>
              </a:path>
            </a:pathLst>
          </a:custGeom>
          <a:solidFill>
            <a:srgbClr val="135388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13" name="object 13"/>
          <p:cNvSpPr txBox="1"/>
          <p:nvPr/>
        </p:nvSpPr>
        <p:spPr>
          <a:xfrm>
            <a:off x="1448682" y="1987032"/>
            <a:ext cx="3248892" cy="1073372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8573">
              <a:spcBef>
                <a:spcPts val="68"/>
              </a:spcBef>
            </a:pPr>
            <a:r>
              <a:rPr lang="sr-Latn-RS" sz="1620" b="1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Poslovni Inkubator Novi Sad</a:t>
            </a:r>
            <a:endParaRPr sz="162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  <a:p>
            <a:pPr>
              <a:spcBef>
                <a:spcPts val="24"/>
              </a:spcBef>
            </a:pPr>
            <a:endParaRPr sz="1283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  <a:p>
            <a:pPr marL="1034701"/>
            <a:r>
              <a:rPr sz="1080" u="sng" spc="88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www.inkubator.biz</a:t>
            </a:r>
            <a:endParaRPr sz="108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spcBef>
                <a:spcPts val="24"/>
              </a:spcBef>
            </a:pPr>
            <a:endParaRPr sz="1856" dirty="0">
              <a:latin typeface="Arial"/>
              <a:cs typeface="Arial"/>
            </a:endParaRPr>
          </a:p>
          <a:p>
            <a:pPr marL="265748"/>
            <a:r>
              <a:rPr sz="1080" dirty="0">
                <a:latin typeface="Verdana"/>
                <a:cs typeface="Verdana"/>
                <a:hlinkClick r:id="rId8"/>
              </a:rPr>
              <a:t>mobilisesme@inkubator.biz</a:t>
            </a:r>
            <a:endParaRPr sz="1080" dirty="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448673" y="2933650"/>
            <a:ext cx="169769" cy="1076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15"/>
          </a:p>
        </p:txBody>
      </p:sp>
      <p:grpSp>
        <p:nvGrpSpPr>
          <p:cNvPr id="15" name="object 15"/>
          <p:cNvGrpSpPr/>
          <p:nvPr/>
        </p:nvGrpSpPr>
        <p:grpSpPr>
          <a:xfrm>
            <a:off x="609600" y="0"/>
            <a:ext cx="454343" cy="6858000"/>
            <a:chOff x="0" y="0"/>
            <a:chExt cx="673100" cy="10160000"/>
          </a:xfrm>
        </p:grpSpPr>
        <p:sp>
          <p:nvSpPr>
            <p:cNvPr id="16" name="object 16"/>
            <p:cNvSpPr/>
            <p:nvPr/>
          </p:nvSpPr>
          <p:spPr>
            <a:xfrm>
              <a:off x="0" y="0"/>
              <a:ext cx="673100" cy="2540000"/>
            </a:xfrm>
            <a:custGeom>
              <a:avLst/>
              <a:gdLst/>
              <a:ahLst/>
              <a:cxnLst/>
              <a:rect l="l" t="t" r="r" b="b"/>
              <a:pathLst>
                <a:path w="673100" h="2540000">
                  <a:moveTo>
                    <a:pt x="673100" y="0"/>
                  </a:moveTo>
                  <a:lnTo>
                    <a:pt x="0" y="0"/>
                  </a:lnTo>
                  <a:lnTo>
                    <a:pt x="0" y="2540000"/>
                  </a:lnTo>
                  <a:lnTo>
                    <a:pt x="673100" y="2540000"/>
                  </a:lnTo>
                  <a:lnTo>
                    <a:pt x="673100" y="0"/>
                  </a:lnTo>
                  <a:close/>
                </a:path>
              </a:pathLst>
            </a:custGeom>
            <a:solidFill>
              <a:srgbClr val="F0CA36"/>
            </a:solidFill>
          </p:spPr>
          <p:txBody>
            <a:bodyPr wrap="square" lIns="0" tIns="0" rIns="0" bIns="0" rtlCol="0"/>
            <a:lstStyle/>
            <a:p>
              <a:endParaRPr sz="1215"/>
            </a:p>
          </p:txBody>
        </p:sp>
        <p:sp>
          <p:nvSpPr>
            <p:cNvPr id="17" name="object 17"/>
            <p:cNvSpPr/>
            <p:nvPr/>
          </p:nvSpPr>
          <p:spPr>
            <a:xfrm>
              <a:off x="0" y="2540000"/>
              <a:ext cx="673100" cy="2540000"/>
            </a:xfrm>
            <a:custGeom>
              <a:avLst/>
              <a:gdLst/>
              <a:ahLst/>
              <a:cxnLst/>
              <a:rect l="l" t="t" r="r" b="b"/>
              <a:pathLst>
                <a:path w="673100" h="2540000">
                  <a:moveTo>
                    <a:pt x="673100" y="0"/>
                  </a:moveTo>
                  <a:lnTo>
                    <a:pt x="0" y="0"/>
                  </a:lnTo>
                  <a:lnTo>
                    <a:pt x="0" y="2540000"/>
                  </a:lnTo>
                  <a:lnTo>
                    <a:pt x="673100" y="2540000"/>
                  </a:lnTo>
                  <a:lnTo>
                    <a:pt x="673100" y="0"/>
                  </a:lnTo>
                  <a:close/>
                </a:path>
              </a:pathLst>
            </a:custGeom>
            <a:solidFill>
              <a:srgbClr val="F0CA36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1215"/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5080000"/>
              <a:ext cx="673100" cy="2540000"/>
            </a:xfrm>
            <a:custGeom>
              <a:avLst/>
              <a:gdLst/>
              <a:ahLst/>
              <a:cxnLst/>
              <a:rect l="l" t="t" r="r" b="b"/>
              <a:pathLst>
                <a:path w="673100" h="2540000">
                  <a:moveTo>
                    <a:pt x="673100" y="0"/>
                  </a:moveTo>
                  <a:lnTo>
                    <a:pt x="0" y="0"/>
                  </a:lnTo>
                  <a:lnTo>
                    <a:pt x="0" y="2540000"/>
                  </a:lnTo>
                  <a:lnTo>
                    <a:pt x="673100" y="2540000"/>
                  </a:lnTo>
                  <a:lnTo>
                    <a:pt x="673100" y="0"/>
                  </a:lnTo>
                  <a:close/>
                </a:path>
              </a:pathLst>
            </a:custGeom>
            <a:solidFill>
              <a:srgbClr val="F0CA36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 sz="1215"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7620000"/>
              <a:ext cx="673100" cy="2540000"/>
            </a:xfrm>
            <a:custGeom>
              <a:avLst/>
              <a:gdLst/>
              <a:ahLst/>
              <a:cxnLst/>
              <a:rect l="l" t="t" r="r" b="b"/>
              <a:pathLst>
                <a:path w="673100" h="2540000">
                  <a:moveTo>
                    <a:pt x="673100" y="0"/>
                  </a:moveTo>
                  <a:lnTo>
                    <a:pt x="0" y="0"/>
                  </a:lnTo>
                  <a:lnTo>
                    <a:pt x="0" y="2540000"/>
                  </a:lnTo>
                  <a:lnTo>
                    <a:pt x="673100" y="2540000"/>
                  </a:lnTo>
                  <a:lnTo>
                    <a:pt x="673100" y="0"/>
                  </a:lnTo>
                  <a:close/>
                </a:path>
              </a:pathLst>
            </a:custGeom>
            <a:solidFill>
              <a:srgbClr val="135388"/>
            </a:solidFill>
          </p:spPr>
          <p:txBody>
            <a:bodyPr wrap="square" lIns="0" tIns="0" rIns="0" bIns="0" rtlCol="0"/>
            <a:lstStyle/>
            <a:p>
              <a:endParaRPr sz="1215"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458362" y="1207054"/>
            <a:ext cx="3248892" cy="341055"/>
          </a:xfrm>
          <a:prstGeom prst="rect">
            <a:avLst/>
          </a:prstGeom>
        </p:spPr>
        <p:txBody>
          <a:bodyPr vert="horz" wrap="square" lIns="0" tIns="8573" rIns="0" bIns="0" rtlCol="0" anchor="ctr">
            <a:spAutoFit/>
          </a:bodyPr>
          <a:lstStyle/>
          <a:p>
            <a:pPr marL="8573">
              <a:lnSpc>
                <a:spcPct val="100000"/>
              </a:lnSpc>
              <a:spcBef>
                <a:spcPts val="68"/>
              </a:spcBef>
            </a:pPr>
            <a:r>
              <a:rPr lang="sr-Latn-RS" sz="2160" spc="81" dirty="0"/>
              <a:t>K</a:t>
            </a:r>
            <a:r>
              <a:rPr lang="sr-Latn-RS" sz="2160" spc="81" dirty="0">
                <a:latin typeface="Arial"/>
                <a:cs typeface="Arial"/>
              </a:rPr>
              <a:t>ontakt tačka u SRBIJI</a:t>
            </a:r>
            <a:endParaRPr sz="2160" dirty="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458362" y="1783080"/>
            <a:ext cx="2554605" cy="0"/>
          </a:xfrm>
          <a:custGeom>
            <a:avLst/>
            <a:gdLst/>
            <a:ahLst/>
            <a:cxnLst/>
            <a:rect l="l" t="t" r="r" b="b"/>
            <a:pathLst>
              <a:path w="3784600">
                <a:moveTo>
                  <a:pt x="0" y="0"/>
                </a:moveTo>
                <a:lnTo>
                  <a:pt x="3784600" y="0"/>
                </a:lnTo>
              </a:path>
            </a:pathLst>
          </a:custGeom>
          <a:ln w="50800">
            <a:solidFill>
              <a:srgbClr val="135388"/>
            </a:solidFill>
          </a:ln>
        </p:spPr>
        <p:txBody>
          <a:bodyPr wrap="square" lIns="0" tIns="0" rIns="0" bIns="0" rtlCol="0"/>
          <a:lstStyle/>
          <a:p>
            <a:endParaRPr sz="1215"/>
          </a:p>
        </p:txBody>
      </p:sp>
      <p:pic>
        <p:nvPicPr>
          <p:cNvPr id="22" name="Slika 21">
            <a:extLst>
              <a:ext uri="{FF2B5EF4-FFF2-40B4-BE49-F238E27FC236}">
                <a16:creationId xmlns:a16="http://schemas.microsoft.com/office/drawing/2014/main" id="{A258B731-6DDC-4364-8264-73E171C45F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45" y="5877527"/>
            <a:ext cx="1225290" cy="60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92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>
                <a:solidFill>
                  <a:schemeClr val="accent5">
                    <a:lumMod val="75000"/>
                  </a:schemeClr>
                </a:solidFill>
              </a:rPr>
              <a:t>Inovacioni fond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>
                <a:hlinkClick r:id="rId2"/>
              </a:rPr>
              <a:t>http://www.inovacionifond.rs</a:t>
            </a:r>
            <a:endParaRPr lang="sr-Latn-RS" dirty="0" smtClean="0"/>
          </a:p>
          <a:p>
            <a:r>
              <a:rPr lang="sr-Latn-RS" dirty="0"/>
              <a:t>Misija Fonda je da podržava razvoj inovacija kroz odgovarajuće instrumente finansijske, tehničke i savetovadne podrške, u cilju osnaživanja inovativnih preduzeća i jačanja veze između istraživanja i razvoja sa jedne i poslovog sektora sa druge strane, poštujući najviše etičke, finansijske i poslovne standarde i prakse. </a:t>
            </a:r>
          </a:p>
          <a:p>
            <a:r>
              <a:rPr lang="sr-Latn-RS" dirty="0"/>
              <a:t>Fond ima za cilj da unapređuje veze između nauke, tehnologije i privrede i doprinosi podsticanju razvoja inovativnog preduzetništva i to tako što:</a:t>
            </a:r>
          </a:p>
          <a:p>
            <a:r>
              <a:rPr lang="sr-Latn-RS" dirty="0"/>
              <a:t>podržava inovativno preduzetništvo, posebno u ranoj fazi razvoja;</a:t>
            </a:r>
          </a:p>
          <a:p>
            <a:r>
              <a:rPr lang="sr-Latn-RS" dirty="0"/>
              <a:t>povezuje naučno-istraživačke organizacije i privatna preduzeća radi razvoja i komercijalizacije inovacija;</a:t>
            </a:r>
          </a:p>
          <a:p>
            <a:r>
              <a:rPr lang="sr-Latn-RS" dirty="0"/>
              <a:t>novim proizvodima, tehnologijama i uslugama omogućava izlazak na tržište;</a:t>
            </a:r>
          </a:p>
          <a:p>
            <a:r>
              <a:rPr lang="sr-Latn-RS" dirty="0"/>
              <a:t>utemeljuje dugoročnu institucionalnu podršku države inovativnom preduzetništvu u saradnji sa međunarodnim finansijskim institucijama, organizacijama, donatorima i privatnim sektorom.</a:t>
            </a:r>
          </a:p>
          <a:p>
            <a:endParaRPr lang="sr-Latn-RS" dirty="0"/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255303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>
                <a:solidFill>
                  <a:schemeClr val="accent5">
                    <a:lumMod val="75000"/>
                  </a:schemeClr>
                </a:solidFill>
              </a:rPr>
              <a:t>Program ranog razvoja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34946"/>
            <a:ext cx="10515600" cy="4879975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/>
              <a:t>Program </a:t>
            </a:r>
            <a:r>
              <a:rPr lang="en-GB" dirty="0" err="1"/>
              <a:t>ranog</a:t>
            </a:r>
            <a:r>
              <a:rPr lang="en-GB" dirty="0"/>
              <a:t> </a:t>
            </a:r>
            <a:r>
              <a:rPr lang="en-GB" dirty="0" err="1"/>
              <a:t>razvoja</a:t>
            </a:r>
            <a:r>
              <a:rPr lang="en-GB" dirty="0"/>
              <a:t> </a:t>
            </a:r>
            <a:r>
              <a:rPr lang="en-GB" dirty="0" err="1"/>
              <a:t>namenjen</a:t>
            </a:r>
            <a:r>
              <a:rPr lang="en-GB" dirty="0"/>
              <a:t> je </a:t>
            </a:r>
            <a:r>
              <a:rPr lang="en-GB" dirty="0" err="1"/>
              <a:t>mladim</a:t>
            </a:r>
            <a:r>
              <a:rPr lang="en-GB" dirty="0"/>
              <a:t> </a:t>
            </a:r>
            <a:r>
              <a:rPr lang="en-GB" dirty="0" err="1"/>
              <a:t>preduzećima</a:t>
            </a:r>
            <a:r>
              <a:rPr lang="en-GB" dirty="0"/>
              <a:t> </a:t>
            </a:r>
            <a:r>
              <a:rPr lang="en-GB" dirty="0" err="1"/>
              <a:t>koja</a:t>
            </a:r>
            <a:r>
              <a:rPr lang="en-GB" dirty="0"/>
              <a:t> </a:t>
            </a:r>
            <a:r>
              <a:rPr lang="en-GB" dirty="0" err="1"/>
              <a:t>razvijaju</a:t>
            </a:r>
            <a:r>
              <a:rPr lang="en-GB" dirty="0"/>
              <a:t> </a:t>
            </a:r>
            <a:r>
              <a:rPr lang="en-GB" dirty="0" err="1"/>
              <a:t>tehnološku</a:t>
            </a:r>
            <a:r>
              <a:rPr lang="en-GB" dirty="0"/>
              <a:t> </a:t>
            </a:r>
            <a:r>
              <a:rPr lang="en-GB" dirty="0" err="1"/>
              <a:t>inovaciju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kojom</a:t>
            </a:r>
            <a:r>
              <a:rPr lang="en-GB" dirty="0"/>
              <a:t> </a:t>
            </a:r>
            <a:r>
              <a:rPr lang="en-GB" dirty="0" err="1"/>
              <a:t>postoji</a:t>
            </a:r>
            <a:r>
              <a:rPr lang="en-GB" dirty="0"/>
              <a:t> </a:t>
            </a:r>
            <a:r>
              <a:rPr lang="en-GB" dirty="0" err="1"/>
              <a:t>potreba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tržištu</a:t>
            </a:r>
            <a:r>
              <a:rPr lang="en-GB" dirty="0"/>
              <a:t>. Program je </a:t>
            </a:r>
            <a:r>
              <a:rPr lang="en-GB" dirty="0" err="1"/>
              <a:t>osmišljen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namerom</a:t>
            </a:r>
            <a:r>
              <a:rPr lang="en-GB" dirty="0"/>
              <a:t> da </a:t>
            </a:r>
            <a:r>
              <a:rPr lang="en-GB" dirty="0" err="1"/>
              <a:t>podrži</a:t>
            </a:r>
            <a:r>
              <a:rPr lang="en-GB" dirty="0"/>
              <a:t> </a:t>
            </a:r>
            <a:r>
              <a:rPr lang="en-GB" dirty="0" err="1"/>
              <a:t>opstanak</a:t>
            </a:r>
            <a:r>
              <a:rPr lang="en-GB" dirty="0"/>
              <a:t> </a:t>
            </a:r>
            <a:r>
              <a:rPr lang="en-GB" dirty="0" err="1"/>
              <a:t>preduzeća</a:t>
            </a:r>
            <a:r>
              <a:rPr lang="en-GB" dirty="0"/>
              <a:t> </a:t>
            </a:r>
            <a:r>
              <a:rPr lang="en-GB" dirty="0" err="1"/>
              <a:t>tokom</a:t>
            </a:r>
            <a:r>
              <a:rPr lang="en-GB" dirty="0"/>
              <a:t> </a:t>
            </a:r>
            <a:r>
              <a:rPr lang="en-GB" dirty="0" err="1"/>
              <a:t>kritične</a:t>
            </a:r>
            <a:r>
              <a:rPr lang="en-GB" dirty="0"/>
              <a:t> faze </a:t>
            </a:r>
            <a:r>
              <a:rPr lang="en-GB" dirty="0" err="1"/>
              <a:t>istraživanja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razvoja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omogući</a:t>
            </a:r>
            <a:r>
              <a:rPr lang="en-GB" dirty="0"/>
              <a:t> </a:t>
            </a:r>
            <a:r>
              <a:rPr lang="en-GB" dirty="0" err="1"/>
              <a:t>razvijanje</a:t>
            </a:r>
            <a:r>
              <a:rPr lang="en-GB" dirty="0"/>
              <a:t> </a:t>
            </a:r>
            <a:r>
              <a:rPr lang="en-GB" dirty="0" err="1"/>
              <a:t>poslovnih</a:t>
            </a:r>
            <a:r>
              <a:rPr lang="en-GB" dirty="0"/>
              <a:t> </a:t>
            </a:r>
            <a:r>
              <a:rPr lang="en-GB" dirty="0" err="1"/>
              <a:t>kapaciteta</a:t>
            </a:r>
            <a:r>
              <a:rPr lang="en-GB" dirty="0"/>
              <a:t> </a:t>
            </a:r>
            <a:r>
              <a:rPr lang="en-GB" dirty="0" err="1"/>
              <a:t>pomoću</a:t>
            </a:r>
            <a:r>
              <a:rPr lang="en-GB" dirty="0"/>
              <a:t> </a:t>
            </a:r>
            <a:r>
              <a:rPr lang="en-GB" dirty="0" err="1"/>
              <a:t>kojih</a:t>
            </a:r>
            <a:r>
              <a:rPr lang="en-GB" dirty="0"/>
              <a:t> </a:t>
            </a:r>
            <a:r>
              <a:rPr lang="en-GB" dirty="0" err="1"/>
              <a:t>će</a:t>
            </a:r>
            <a:r>
              <a:rPr lang="en-GB" dirty="0"/>
              <a:t> </a:t>
            </a:r>
            <a:r>
              <a:rPr lang="en-GB" dirty="0" err="1"/>
              <a:t>svoje</a:t>
            </a:r>
            <a:r>
              <a:rPr lang="en-GB" dirty="0"/>
              <a:t> </a:t>
            </a:r>
            <a:r>
              <a:rPr lang="en-GB" dirty="0" err="1"/>
              <a:t>inovacije</a:t>
            </a:r>
            <a:r>
              <a:rPr lang="en-GB" dirty="0"/>
              <a:t> </a:t>
            </a:r>
            <a:r>
              <a:rPr lang="en-GB" dirty="0" err="1"/>
              <a:t>plasirati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tržište</a:t>
            </a:r>
            <a:r>
              <a:rPr lang="en-GB" dirty="0"/>
              <a:t>.</a:t>
            </a:r>
          </a:p>
          <a:p>
            <a:r>
              <a:rPr lang="en-GB" dirty="0" err="1"/>
              <a:t>Visina</a:t>
            </a:r>
            <a:r>
              <a:rPr lang="en-GB" dirty="0"/>
              <a:t> </a:t>
            </a:r>
            <a:r>
              <a:rPr lang="en-GB" dirty="0" err="1"/>
              <a:t>iznosa</a:t>
            </a:r>
            <a:r>
              <a:rPr lang="en-GB" dirty="0"/>
              <a:t> </a:t>
            </a:r>
            <a:r>
              <a:rPr lang="en-GB" dirty="0" err="1"/>
              <a:t>finansiranja</a:t>
            </a:r>
            <a:r>
              <a:rPr lang="en-GB" dirty="0"/>
              <a:t>:</a:t>
            </a:r>
          </a:p>
          <a:p>
            <a:r>
              <a:rPr lang="en-GB" dirty="0"/>
              <a:t>do 80.000 </a:t>
            </a:r>
            <a:r>
              <a:rPr lang="en-GB" dirty="0" err="1"/>
              <a:t>evra</a:t>
            </a:r>
            <a:r>
              <a:rPr lang="en-GB" dirty="0"/>
              <a:t>, </a:t>
            </a:r>
            <a:r>
              <a:rPr lang="en-GB" dirty="0" err="1"/>
              <a:t>odnosno</a:t>
            </a:r>
            <a:r>
              <a:rPr lang="en-GB" dirty="0"/>
              <a:t> do 70% </a:t>
            </a:r>
            <a:r>
              <a:rPr lang="en-GB" dirty="0" err="1"/>
              <a:t>ukupno</a:t>
            </a:r>
            <a:r>
              <a:rPr lang="en-GB" dirty="0"/>
              <a:t> </a:t>
            </a:r>
            <a:r>
              <a:rPr lang="en-GB" dirty="0" err="1"/>
              <a:t>odobrenog</a:t>
            </a:r>
            <a:r>
              <a:rPr lang="en-GB" dirty="0"/>
              <a:t> </a:t>
            </a:r>
            <a:r>
              <a:rPr lang="en-GB" dirty="0" err="1"/>
              <a:t>budžeta</a:t>
            </a:r>
            <a:r>
              <a:rPr lang="en-GB" dirty="0"/>
              <a:t> </a:t>
            </a:r>
            <a:r>
              <a:rPr lang="en-GB" dirty="0" err="1"/>
              <a:t>projekta</a:t>
            </a:r>
            <a:endParaRPr lang="en-GB" dirty="0"/>
          </a:p>
          <a:p>
            <a:r>
              <a:rPr lang="en-GB" dirty="0" err="1"/>
              <a:t>najmanje</a:t>
            </a:r>
            <a:r>
              <a:rPr lang="en-GB" dirty="0"/>
              <a:t> 30% </a:t>
            </a:r>
            <a:r>
              <a:rPr lang="en-GB" dirty="0" err="1"/>
              <a:t>odobrenog</a:t>
            </a:r>
            <a:r>
              <a:rPr lang="en-GB" dirty="0"/>
              <a:t> </a:t>
            </a:r>
            <a:r>
              <a:rPr lang="en-GB" dirty="0" err="1"/>
              <a:t>budžeta</a:t>
            </a:r>
            <a:r>
              <a:rPr lang="en-GB" dirty="0"/>
              <a:t> </a:t>
            </a:r>
            <a:r>
              <a:rPr lang="en-GB" dirty="0" err="1"/>
              <a:t>projekta</a:t>
            </a:r>
            <a:r>
              <a:rPr lang="en-GB" dirty="0"/>
              <a:t> </a:t>
            </a:r>
            <a:r>
              <a:rPr lang="en-GB" dirty="0" err="1"/>
              <a:t>obezbeđuje</a:t>
            </a:r>
            <a:r>
              <a:rPr lang="en-GB" dirty="0"/>
              <a:t> </a:t>
            </a:r>
            <a:r>
              <a:rPr lang="en-GB" dirty="0" err="1"/>
              <a:t>podnosilac</a:t>
            </a:r>
            <a:r>
              <a:rPr lang="en-GB" dirty="0"/>
              <a:t> </a:t>
            </a:r>
            <a:r>
              <a:rPr lang="en-GB" dirty="0" err="1"/>
              <a:t>prijave</a:t>
            </a:r>
            <a:r>
              <a:rPr lang="en-GB" dirty="0"/>
              <a:t> 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drugih</a:t>
            </a:r>
            <a:r>
              <a:rPr lang="en-GB" dirty="0"/>
              <a:t> </a:t>
            </a:r>
            <a:r>
              <a:rPr lang="en-GB" dirty="0" err="1"/>
              <a:t>privatnih</a:t>
            </a:r>
            <a:r>
              <a:rPr lang="en-GB" dirty="0"/>
              <a:t> </a:t>
            </a:r>
            <a:r>
              <a:rPr lang="en-GB" dirty="0" err="1"/>
              <a:t>izvora</a:t>
            </a:r>
            <a:r>
              <a:rPr lang="en-GB" dirty="0"/>
              <a:t> </a:t>
            </a:r>
            <a:r>
              <a:rPr lang="en-GB" dirty="0" err="1"/>
              <a:t>nezavisnih</a:t>
            </a:r>
            <a:r>
              <a:rPr lang="en-GB" dirty="0"/>
              <a:t> od </a:t>
            </a:r>
            <a:r>
              <a:rPr lang="en-GB" dirty="0" smtClean="0"/>
              <a:t>Fonda</a:t>
            </a:r>
            <a:endParaRPr lang="sr-Latn-RS" dirty="0" smtClean="0"/>
          </a:p>
          <a:p>
            <a:r>
              <a:rPr lang="en-GB" dirty="0" err="1" smtClean="0"/>
              <a:t>Uslovi</a:t>
            </a:r>
            <a:r>
              <a:rPr lang="en-GB" dirty="0" smtClean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konkurisanje</a:t>
            </a:r>
            <a:r>
              <a:rPr lang="en-GB" dirty="0"/>
              <a:t>:</a:t>
            </a:r>
          </a:p>
          <a:p>
            <a:pPr lvl="1"/>
            <a:r>
              <a:rPr lang="en-GB" dirty="0" err="1"/>
              <a:t>Mikro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malo</a:t>
            </a:r>
            <a:r>
              <a:rPr lang="en-GB" dirty="0"/>
              <a:t> </a:t>
            </a:r>
            <a:r>
              <a:rPr lang="en-GB" dirty="0" err="1"/>
              <a:t>privredno</a:t>
            </a:r>
            <a:r>
              <a:rPr lang="en-GB" dirty="0"/>
              <a:t> </a:t>
            </a:r>
            <a:r>
              <a:rPr lang="en-GB" dirty="0" err="1"/>
              <a:t>društvo</a:t>
            </a:r>
            <a:r>
              <a:rPr lang="en-GB" dirty="0"/>
              <a:t>  u </a:t>
            </a:r>
            <a:r>
              <a:rPr lang="en-GB" dirty="0" err="1"/>
              <a:t>većinskom</a:t>
            </a:r>
            <a:r>
              <a:rPr lang="en-GB" dirty="0"/>
              <a:t> </a:t>
            </a:r>
            <a:r>
              <a:rPr lang="en-GB" dirty="0" err="1"/>
              <a:t>privatnom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većinskom</a:t>
            </a:r>
            <a:r>
              <a:rPr lang="en-GB" dirty="0"/>
              <a:t> </a:t>
            </a:r>
            <a:r>
              <a:rPr lang="en-GB" dirty="0" err="1"/>
              <a:t>vlasništvu</a:t>
            </a:r>
            <a:r>
              <a:rPr lang="en-GB" dirty="0"/>
              <a:t> </a:t>
            </a:r>
            <a:r>
              <a:rPr lang="en-GB" dirty="0" err="1"/>
              <a:t>rezidenata</a:t>
            </a:r>
            <a:r>
              <a:rPr lang="en-GB" dirty="0"/>
              <a:t> </a:t>
            </a:r>
            <a:r>
              <a:rPr lang="en-GB" dirty="0" err="1"/>
              <a:t>Republike</a:t>
            </a:r>
            <a:r>
              <a:rPr lang="en-GB" dirty="0"/>
              <a:t> </a:t>
            </a:r>
            <a:r>
              <a:rPr lang="en-GB" dirty="0" err="1"/>
              <a:t>Srbije</a:t>
            </a:r>
            <a:r>
              <a:rPr lang="en-GB" dirty="0"/>
              <a:t> (51%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više</a:t>
            </a:r>
            <a:r>
              <a:rPr lang="en-GB" dirty="0"/>
              <a:t>) </a:t>
            </a:r>
            <a:r>
              <a:rPr lang="en-GB" dirty="0" err="1"/>
              <a:t>osnovano</a:t>
            </a:r>
            <a:r>
              <a:rPr lang="en-GB" dirty="0"/>
              <a:t> u </a:t>
            </a:r>
            <a:r>
              <a:rPr lang="en-GB" dirty="0" err="1"/>
              <a:t>Srbiji</a:t>
            </a:r>
            <a:r>
              <a:rPr lang="en-GB" dirty="0"/>
              <a:t>  </a:t>
            </a:r>
            <a:r>
              <a:rPr lang="en-GB" dirty="0" err="1"/>
              <a:t>i</a:t>
            </a:r>
            <a:r>
              <a:rPr lang="en-GB" dirty="0"/>
              <a:t> ne </a:t>
            </a:r>
            <a:r>
              <a:rPr lang="en-GB" dirty="0" err="1"/>
              <a:t>starije</a:t>
            </a:r>
            <a:r>
              <a:rPr lang="en-GB" dirty="0"/>
              <a:t> od pet (5) </a:t>
            </a:r>
            <a:r>
              <a:rPr lang="en-GB" dirty="0" err="1"/>
              <a:t>godina</a:t>
            </a:r>
            <a:r>
              <a:rPr lang="en-GB" dirty="0"/>
              <a:t> u </a:t>
            </a:r>
            <a:r>
              <a:rPr lang="en-GB" dirty="0" err="1"/>
              <a:t>trenutku</a:t>
            </a:r>
            <a:r>
              <a:rPr lang="en-GB" dirty="0"/>
              <a:t> </a:t>
            </a:r>
            <a:r>
              <a:rPr lang="en-GB" dirty="0" err="1"/>
              <a:t>podnošenja</a:t>
            </a:r>
            <a:r>
              <a:rPr lang="en-GB" dirty="0"/>
              <a:t> </a:t>
            </a:r>
            <a:r>
              <a:rPr lang="en-GB" dirty="0" err="1" smtClean="0"/>
              <a:t>Prijave</a:t>
            </a:r>
            <a:r>
              <a:rPr lang="sr-Latn-RS" dirty="0" smtClean="0"/>
              <a:t> </a:t>
            </a:r>
            <a:r>
              <a:rPr lang="en-GB" dirty="0" err="1" smtClean="0"/>
              <a:t>ili</a:t>
            </a:r>
            <a:endParaRPr lang="en-GB" dirty="0"/>
          </a:p>
          <a:p>
            <a:pPr lvl="1"/>
            <a:r>
              <a:rPr lang="en-GB" dirty="0"/>
              <a:t>Tim </a:t>
            </a:r>
            <a:r>
              <a:rPr lang="en-GB" dirty="0" err="1"/>
              <a:t>koji</a:t>
            </a:r>
            <a:r>
              <a:rPr lang="en-GB" dirty="0"/>
              <a:t> se </a:t>
            </a:r>
            <a:r>
              <a:rPr lang="en-GB" dirty="0" err="1"/>
              <a:t>sastoji</a:t>
            </a:r>
            <a:r>
              <a:rPr lang="en-GB" dirty="0"/>
              <a:t> od </a:t>
            </a:r>
            <a:r>
              <a:rPr lang="en-GB" dirty="0" err="1"/>
              <a:t>najviše</a:t>
            </a:r>
            <a:r>
              <a:rPr lang="en-GB" dirty="0"/>
              <a:t> 5 </a:t>
            </a:r>
            <a:r>
              <a:rPr lang="en-GB" dirty="0" err="1"/>
              <a:t>članova</a:t>
            </a:r>
            <a:r>
              <a:rPr lang="en-GB" dirty="0"/>
              <a:t> (</a:t>
            </a:r>
            <a:r>
              <a:rPr lang="en-GB" dirty="0" err="1"/>
              <a:t>osoba</a:t>
            </a:r>
            <a:r>
              <a:rPr lang="en-GB" dirty="0"/>
              <a:t>). </a:t>
            </a:r>
            <a:r>
              <a:rPr lang="en-GB" dirty="0" err="1"/>
              <a:t>Uloge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obaveze</a:t>
            </a:r>
            <a:r>
              <a:rPr lang="en-GB" dirty="0"/>
              <a:t> </a:t>
            </a:r>
            <a:r>
              <a:rPr lang="en-GB" dirty="0" err="1"/>
              <a:t>članova</a:t>
            </a:r>
            <a:r>
              <a:rPr lang="en-GB" dirty="0"/>
              <a:t> </a:t>
            </a:r>
            <a:r>
              <a:rPr lang="en-GB" dirty="0" err="1"/>
              <a:t>tima</a:t>
            </a:r>
            <a:r>
              <a:rPr lang="en-GB" dirty="0"/>
              <a:t> </a:t>
            </a:r>
            <a:r>
              <a:rPr lang="en-GB" dirty="0" err="1"/>
              <a:t>moraju</a:t>
            </a:r>
            <a:r>
              <a:rPr lang="en-GB" dirty="0"/>
              <a:t> </a:t>
            </a:r>
            <a:r>
              <a:rPr lang="en-GB" dirty="0" err="1"/>
              <a:t>biti</a:t>
            </a:r>
            <a:r>
              <a:rPr lang="en-GB" dirty="0"/>
              <a:t> </a:t>
            </a:r>
            <a:r>
              <a:rPr lang="en-GB" dirty="0" err="1"/>
              <a:t>jasno</a:t>
            </a:r>
            <a:r>
              <a:rPr lang="en-GB" dirty="0"/>
              <a:t> </a:t>
            </a:r>
            <a:r>
              <a:rPr lang="en-GB" dirty="0" err="1"/>
              <a:t>obrazložene</a:t>
            </a:r>
            <a:r>
              <a:rPr lang="en-GB" dirty="0"/>
              <a:t> u </a:t>
            </a:r>
            <a:r>
              <a:rPr lang="en-GB" dirty="0" err="1"/>
              <a:t>Prijavi</a:t>
            </a:r>
            <a:r>
              <a:rPr lang="en-GB" dirty="0"/>
              <a:t>.</a:t>
            </a:r>
          </a:p>
          <a:p>
            <a:r>
              <a:rPr lang="en-GB" dirty="0"/>
              <a:t>U </a:t>
            </a:r>
            <a:r>
              <a:rPr lang="en-GB" dirty="0" err="1"/>
              <a:t>slučajevima</a:t>
            </a:r>
            <a:r>
              <a:rPr lang="en-GB" dirty="0"/>
              <a:t> </a:t>
            </a:r>
            <a:r>
              <a:rPr lang="en-GB" dirty="0" err="1"/>
              <a:t>gde</a:t>
            </a:r>
            <a:r>
              <a:rPr lang="en-GB" dirty="0"/>
              <a:t> je </a:t>
            </a:r>
            <a:r>
              <a:rPr lang="en-GB" dirty="0" err="1"/>
              <a:t>Prijava</a:t>
            </a:r>
            <a:r>
              <a:rPr lang="en-GB" dirty="0"/>
              <a:t> </a:t>
            </a:r>
            <a:r>
              <a:rPr lang="en-GB" dirty="0" err="1"/>
              <a:t>podneta</a:t>
            </a:r>
            <a:r>
              <a:rPr lang="en-GB" dirty="0"/>
              <a:t> od </a:t>
            </a:r>
            <a:r>
              <a:rPr lang="en-GB" dirty="0" err="1"/>
              <a:t>strane</a:t>
            </a:r>
            <a:r>
              <a:rPr lang="en-GB" dirty="0"/>
              <a:t> </a:t>
            </a:r>
            <a:r>
              <a:rPr lang="en-GB" dirty="0" err="1"/>
              <a:t>tima</a:t>
            </a:r>
            <a:r>
              <a:rPr lang="en-GB" dirty="0"/>
              <a:t> (</a:t>
            </a:r>
            <a:r>
              <a:rPr lang="en-GB" dirty="0" err="1"/>
              <a:t>koji</a:t>
            </a:r>
            <a:r>
              <a:rPr lang="en-GB" dirty="0"/>
              <a:t> </a:t>
            </a:r>
            <a:r>
              <a:rPr lang="en-GB" dirty="0" err="1"/>
              <a:t>još</a:t>
            </a:r>
            <a:r>
              <a:rPr lang="en-GB" dirty="0"/>
              <a:t> </a:t>
            </a:r>
            <a:r>
              <a:rPr lang="en-GB" dirty="0" err="1"/>
              <a:t>uvek</a:t>
            </a:r>
            <a:r>
              <a:rPr lang="en-GB" dirty="0"/>
              <a:t> </a:t>
            </a:r>
            <a:r>
              <a:rPr lang="en-GB" dirty="0" err="1"/>
              <a:t>nije</a:t>
            </a:r>
            <a:r>
              <a:rPr lang="en-GB" dirty="0"/>
              <a:t> </a:t>
            </a:r>
            <a:r>
              <a:rPr lang="en-GB" dirty="0" err="1"/>
              <a:t>formalno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legalno</a:t>
            </a:r>
            <a:r>
              <a:rPr lang="en-GB" dirty="0"/>
              <a:t> </a:t>
            </a:r>
            <a:r>
              <a:rPr lang="en-GB" dirty="0" err="1"/>
              <a:t>uspostavljena</a:t>
            </a:r>
            <a:r>
              <a:rPr lang="en-GB" dirty="0"/>
              <a:t> </a:t>
            </a:r>
            <a:r>
              <a:rPr lang="en-GB" dirty="0" err="1"/>
              <a:t>kompanija</a:t>
            </a:r>
            <a:r>
              <a:rPr lang="en-GB" dirty="0"/>
              <a:t>), </a:t>
            </a:r>
            <a:r>
              <a:rPr lang="en-GB" dirty="0" err="1"/>
              <a:t>primenjivaće</a:t>
            </a:r>
            <a:r>
              <a:rPr lang="en-GB" dirty="0"/>
              <a:t> se </a:t>
            </a:r>
            <a:r>
              <a:rPr lang="en-GB" dirty="0" err="1"/>
              <a:t>sledeće</a:t>
            </a:r>
            <a:r>
              <a:rPr lang="en-GB" dirty="0"/>
              <a:t>:</a:t>
            </a:r>
          </a:p>
          <a:p>
            <a:r>
              <a:rPr lang="en-GB" dirty="0" err="1"/>
              <a:t>Ukoliko</a:t>
            </a:r>
            <a:r>
              <a:rPr lang="en-GB" dirty="0"/>
              <a:t> je </a:t>
            </a:r>
            <a:r>
              <a:rPr lang="en-GB" dirty="0" err="1"/>
              <a:t>finansiranje</a:t>
            </a:r>
            <a:r>
              <a:rPr lang="en-GB" dirty="0"/>
              <a:t> </a:t>
            </a:r>
            <a:r>
              <a:rPr lang="en-GB" dirty="0" err="1"/>
              <a:t>odobreno</a:t>
            </a:r>
            <a:r>
              <a:rPr lang="en-GB" dirty="0"/>
              <a:t>, </a:t>
            </a:r>
            <a:r>
              <a:rPr lang="en-GB" dirty="0" err="1"/>
              <a:t>Podnosioci</a:t>
            </a:r>
            <a:r>
              <a:rPr lang="en-GB" dirty="0"/>
              <a:t> </a:t>
            </a:r>
            <a:r>
              <a:rPr lang="en-GB" dirty="0" err="1"/>
              <a:t>Prijave</a:t>
            </a:r>
            <a:r>
              <a:rPr lang="en-GB" dirty="0"/>
              <a:t> </a:t>
            </a:r>
            <a:r>
              <a:rPr lang="en-GB" dirty="0" err="1"/>
              <a:t>će</a:t>
            </a:r>
            <a:r>
              <a:rPr lang="en-GB" dirty="0"/>
              <a:t> </a:t>
            </a:r>
            <a:r>
              <a:rPr lang="en-GB" dirty="0" err="1"/>
              <a:t>biti</a:t>
            </a:r>
            <a:r>
              <a:rPr lang="en-GB" dirty="0"/>
              <a:t> u </a:t>
            </a:r>
            <a:r>
              <a:rPr lang="en-GB" dirty="0" err="1"/>
              <a:t>obavezi</a:t>
            </a:r>
            <a:r>
              <a:rPr lang="en-GB" dirty="0"/>
              <a:t> da </a:t>
            </a:r>
            <a:r>
              <a:rPr lang="en-GB" dirty="0" err="1"/>
              <a:t>osnuju</a:t>
            </a:r>
            <a:r>
              <a:rPr lang="en-GB" dirty="0"/>
              <a:t> </a:t>
            </a:r>
            <a:r>
              <a:rPr lang="en-GB" dirty="0" err="1"/>
              <a:t>kompaniju</a:t>
            </a:r>
            <a:r>
              <a:rPr lang="en-GB" dirty="0"/>
              <a:t> </a:t>
            </a:r>
            <a:r>
              <a:rPr lang="en-GB" dirty="0" err="1"/>
              <a:t>koja</a:t>
            </a:r>
            <a:r>
              <a:rPr lang="en-GB" dirty="0"/>
              <a:t> </a:t>
            </a:r>
            <a:r>
              <a:rPr lang="en-GB" dirty="0" err="1"/>
              <a:t>će</a:t>
            </a:r>
            <a:r>
              <a:rPr lang="en-GB" dirty="0"/>
              <a:t> </a:t>
            </a:r>
            <a:r>
              <a:rPr lang="en-GB" dirty="0" err="1"/>
              <a:t>biti</a:t>
            </a:r>
            <a:r>
              <a:rPr lang="en-GB" dirty="0"/>
              <a:t> </a:t>
            </a:r>
            <a:r>
              <a:rPr lang="en-GB" dirty="0" err="1"/>
              <a:t>korisnik</a:t>
            </a:r>
            <a:r>
              <a:rPr lang="en-GB" dirty="0"/>
              <a:t> </a:t>
            </a:r>
            <a:r>
              <a:rPr lang="en-GB" dirty="0" err="1"/>
              <a:t>granta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pravno</a:t>
            </a:r>
            <a:r>
              <a:rPr lang="en-GB" dirty="0"/>
              <a:t> </a:t>
            </a:r>
            <a:r>
              <a:rPr lang="en-GB" dirty="0" err="1"/>
              <a:t>odgovorna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sprovođenje</a:t>
            </a:r>
            <a:r>
              <a:rPr lang="en-GB" dirty="0"/>
              <a:t> </a:t>
            </a:r>
            <a:r>
              <a:rPr lang="en-GB" dirty="0" err="1"/>
              <a:t>projekta</a:t>
            </a:r>
            <a:r>
              <a:rPr lang="en-GB" dirty="0"/>
              <a:t>;</a:t>
            </a:r>
          </a:p>
          <a:p>
            <a:r>
              <a:rPr lang="en-GB" dirty="0" err="1"/>
              <a:t>Novoosnovana</a:t>
            </a:r>
            <a:r>
              <a:rPr lang="en-GB" dirty="0"/>
              <a:t> </a:t>
            </a:r>
            <a:r>
              <a:rPr lang="en-GB" dirty="0" err="1"/>
              <a:t>kompanija</a:t>
            </a:r>
            <a:r>
              <a:rPr lang="en-GB" dirty="0"/>
              <a:t> mora </a:t>
            </a:r>
            <a:r>
              <a:rPr lang="en-GB" dirty="0" err="1"/>
              <a:t>biti</a:t>
            </a:r>
            <a:r>
              <a:rPr lang="en-GB" dirty="0"/>
              <a:t> </a:t>
            </a:r>
            <a:r>
              <a:rPr lang="en-GB" dirty="0" err="1"/>
              <a:t>najmanje</a:t>
            </a:r>
            <a:r>
              <a:rPr lang="en-GB" dirty="0"/>
              <a:t> 51% u </a:t>
            </a:r>
            <a:r>
              <a:rPr lang="en-GB" dirty="0" err="1"/>
              <a:t>vlasništvu</a:t>
            </a:r>
            <a:r>
              <a:rPr lang="en-GB" dirty="0"/>
              <a:t> </a:t>
            </a:r>
            <a:r>
              <a:rPr lang="en-GB" dirty="0" err="1"/>
              <a:t>članova</a:t>
            </a:r>
            <a:r>
              <a:rPr lang="en-GB" dirty="0"/>
              <a:t> </a:t>
            </a:r>
            <a:r>
              <a:rPr lang="en-GB" dirty="0" err="1"/>
              <a:t>tima</a:t>
            </a:r>
            <a:r>
              <a:rPr lang="en-GB" dirty="0"/>
              <a:t> </a:t>
            </a:r>
            <a:r>
              <a:rPr lang="en-GB" dirty="0" err="1"/>
              <a:t>koji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podneli</a:t>
            </a:r>
            <a:r>
              <a:rPr lang="en-GB" dirty="0"/>
              <a:t> </a:t>
            </a:r>
            <a:r>
              <a:rPr lang="en-GB" dirty="0" err="1"/>
              <a:t>Prijavu</a:t>
            </a:r>
            <a:r>
              <a:rPr lang="en-GB" dirty="0"/>
              <a:t> (</a:t>
            </a:r>
            <a:r>
              <a:rPr lang="en-GB" dirty="0" err="1"/>
              <a:t>procenat</a:t>
            </a:r>
            <a:r>
              <a:rPr lang="en-GB" dirty="0"/>
              <a:t> </a:t>
            </a:r>
            <a:r>
              <a:rPr lang="en-GB" dirty="0" err="1"/>
              <a:t>vlasništva</a:t>
            </a:r>
            <a:r>
              <a:rPr lang="en-GB" dirty="0"/>
              <a:t> </a:t>
            </a:r>
            <a:r>
              <a:rPr lang="en-GB" dirty="0" err="1"/>
              <a:t>između</a:t>
            </a:r>
            <a:r>
              <a:rPr lang="en-GB" dirty="0"/>
              <a:t> </a:t>
            </a:r>
            <a:r>
              <a:rPr lang="en-GB" dirty="0" err="1"/>
              <a:t>članova</a:t>
            </a:r>
            <a:r>
              <a:rPr lang="en-GB" dirty="0"/>
              <a:t> </a:t>
            </a:r>
            <a:r>
              <a:rPr lang="en-GB" dirty="0" err="1"/>
              <a:t>tima</a:t>
            </a:r>
            <a:r>
              <a:rPr lang="en-GB" dirty="0"/>
              <a:t> je </a:t>
            </a:r>
            <a:r>
              <a:rPr lang="en-GB" dirty="0" err="1"/>
              <a:t>predmet</a:t>
            </a:r>
            <a:r>
              <a:rPr lang="en-GB" dirty="0"/>
              <a:t> </a:t>
            </a:r>
            <a:r>
              <a:rPr lang="en-GB" dirty="0" err="1"/>
              <a:t>njihovog</a:t>
            </a:r>
            <a:r>
              <a:rPr lang="en-GB" dirty="0"/>
              <a:t> </a:t>
            </a:r>
            <a:r>
              <a:rPr lang="en-GB" dirty="0" err="1"/>
              <a:t>dogovora</a:t>
            </a:r>
            <a:r>
              <a:rPr lang="en-GB" dirty="0"/>
              <a:t>);</a:t>
            </a:r>
          </a:p>
          <a:p>
            <a:r>
              <a:rPr lang="en-GB" dirty="0" err="1"/>
              <a:t>Novoosnovana</a:t>
            </a:r>
            <a:r>
              <a:rPr lang="en-GB" dirty="0"/>
              <a:t> </a:t>
            </a:r>
            <a:r>
              <a:rPr lang="en-GB" dirty="0" err="1"/>
              <a:t>kompanija</a:t>
            </a:r>
            <a:r>
              <a:rPr lang="en-GB" dirty="0"/>
              <a:t> mora </a:t>
            </a:r>
            <a:r>
              <a:rPr lang="en-GB" dirty="0" err="1"/>
              <a:t>biti</a:t>
            </a:r>
            <a:r>
              <a:rPr lang="en-GB" dirty="0"/>
              <a:t> </a:t>
            </a:r>
            <a:r>
              <a:rPr lang="en-GB" dirty="0" err="1"/>
              <a:t>najmanje</a:t>
            </a:r>
            <a:r>
              <a:rPr lang="en-GB" dirty="0"/>
              <a:t> 51% u </a:t>
            </a:r>
            <a:r>
              <a:rPr lang="en-GB" dirty="0" err="1"/>
              <a:t>privatnom</a:t>
            </a:r>
            <a:r>
              <a:rPr lang="en-GB" dirty="0"/>
              <a:t> </a:t>
            </a:r>
            <a:r>
              <a:rPr lang="en-GB" dirty="0" err="1"/>
              <a:t>vlasništvu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u </a:t>
            </a:r>
            <a:r>
              <a:rPr lang="en-GB" dirty="0" err="1"/>
              <a:t>većinskom</a:t>
            </a:r>
            <a:r>
              <a:rPr lang="en-GB" dirty="0"/>
              <a:t> </a:t>
            </a:r>
            <a:r>
              <a:rPr lang="en-GB" dirty="0" err="1"/>
              <a:t>srpskom</a:t>
            </a:r>
            <a:r>
              <a:rPr lang="en-GB" dirty="0"/>
              <a:t> </a:t>
            </a:r>
            <a:r>
              <a:rPr lang="en-GB" dirty="0" err="1"/>
              <a:t>vlasništvu</a:t>
            </a:r>
            <a:r>
              <a:rPr lang="en-GB" dirty="0"/>
              <a:t>.</a:t>
            </a:r>
          </a:p>
          <a:p>
            <a:r>
              <a:rPr lang="en-GB" dirty="0"/>
              <a:t>Oblast/</a:t>
            </a:r>
            <a:r>
              <a:rPr lang="en-GB" dirty="0" err="1"/>
              <a:t>sektor</a:t>
            </a:r>
            <a:r>
              <a:rPr lang="en-GB" dirty="0"/>
              <a:t>: </a:t>
            </a:r>
            <a:r>
              <a:rPr lang="en-GB" dirty="0" err="1"/>
              <a:t>Projekat</a:t>
            </a:r>
            <a:r>
              <a:rPr lang="en-GB" dirty="0"/>
              <a:t> </a:t>
            </a:r>
            <a:r>
              <a:rPr lang="en-GB" dirty="0" err="1"/>
              <a:t>može</a:t>
            </a:r>
            <a:r>
              <a:rPr lang="en-GB" dirty="0"/>
              <a:t> </a:t>
            </a:r>
            <a:r>
              <a:rPr lang="en-GB" dirty="0" err="1"/>
              <a:t>biti</a:t>
            </a:r>
            <a:r>
              <a:rPr lang="en-GB" dirty="0"/>
              <a:t> 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bilo</a:t>
            </a:r>
            <a:r>
              <a:rPr lang="en-GB" dirty="0"/>
              <a:t> </a:t>
            </a:r>
            <a:r>
              <a:rPr lang="en-GB" dirty="0" err="1"/>
              <a:t>koje</a:t>
            </a:r>
            <a:r>
              <a:rPr lang="en-GB" dirty="0"/>
              <a:t> </a:t>
            </a:r>
            <a:r>
              <a:rPr lang="en-GB" dirty="0" err="1"/>
              <a:t>oblasti</a:t>
            </a:r>
            <a:r>
              <a:rPr lang="en-GB" dirty="0"/>
              <a:t> </a:t>
            </a:r>
            <a:r>
              <a:rPr lang="en-GB" dirty="0" err="1"/>
              <a:t>nauke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tehnologije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bilo</a:t>
            </a:r>
            <a:r>
              <a:rPr lang="en-GB" dirty="0"/>
              <a:t> </a:t>
            </a:r>
            <a:r>
              <a:rPr lang="en-GB" dirty="0" err="1"/>
              <a:t>kog</a:t>
            </a:r>
            <a:r>
              <a:rPr lang="en-GB" dirty="0"/>
              <a:t> </a:t>
            </a:r>
            <a:r>
              <a:rPr lang="en-GB" dirty="0" err="1"/>
              <a:t>industrijskog</a:t>
            </a:r>
            <a:r>
              <a:rPr lang="en-GB" dirty="0"/>
              <a:t> </a:t>
            </a:r>
            <a:r>
              <a:rPr lang="en-GB" dirty="0" err="1"/>
              <a:t>sektor</a:t>
            </a:r>
            <a:r>
              <a:rPr lang="en-GB" dirty="0"/>
              <a:t>.</a:t>
            </a:r>
          </a:p>
          <a:p>
            <a:r>
              <a:rPr lang="en-GB" dirty="0" err="1"/>
              <a:t>Vreme</a:t>
            </a:r>
            <a:r>
              <a:rPr lang="en-GB" dirty="0"/>
              <a:t> </a:t>
            </a:r>
            <a:r>
              <a:rPr lang="en-GB" dirty="0" err="1"/>
              <a:t>realizacije</a:t>
            </a:r>
            <a:r>
              <a:rPr lang="en-GB" dirty="0"/>
              <a:t> </a:t>
            </a:r>
            <a:r>
              <a:rPr lang="en-GB" dirty="0" err="1"/>
              <a:t>projekta</a:t>
            </a:r>
            <a:r>
              <a:rPr lang="en-GB" dirty="0"/>
              <a:t>: do 12 </a:t>
            </a:r>
            <a:r>
              <a:rPr lang="en-GB" dirty="0" err="1"/>
              <a:t>meseci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380" y="204876"/>
            <a:ext cx="3434693" cy="192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7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>
                <a:solidFill>
                  <a:schemeClr val="accent5">
                    <a:lumMod val="75000"/>
                  </a:schemeClr>
                </a:solidFill>
              </a:rPr>
              <a:t>Program sufinansiranja inovacija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443" y="1982382"/>
            <a:ext cx="10515600" cy="4351338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Program </a:t>
            </a:r>
            <a:r>
              <a:rPr lang="en-GB" dirty="0" err="1"/>
              <a:t>sufinansiranja</a:t>
            </a:r>
            <a:r>
              <a:rPr lang="en-GB" dirty="0"/>
              <a:t> </a:t>
            </a:r>
            <a:r>
              <a:rPr lang="en-GB" dirty="0" err="1"/>
              <a:t>inovacija</a:t>
            </a:r>
            <a:r>
              <a:rPr lang="en-GB" dirty="0"/>
              <a:t> </a:t>
            </a:r>
            <a:r>
              <a:rPr lang="en-GB" dirty="0" err="1"/>
              <a:t>namenjen</a:t>
            </a:r>
            <a:r>
              <a:rPr lang="en-GB" dirty="0"/>
              <a:t> je </a:t>
            </a:r>
            <a:r>
              <a:rPr lang="en-GB" dirty="0" err="1"/>
              <a:t>preduzećima</a:t>
            </a:r>
            <a:r>
              <a:rPr lang="en-GB" dirty="0"/>
              <a:t> </a:t>
            </a:r>
            <a:r>
              <a:rPr lang="en-GB" dirty="0" err="1"/>
              <a:t>kojima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potrebna</a:t>
            </a:r>
            <a:r>
              <a:rPr lang="en-GB" dirty="0"/>
              <a:t> </a:t>
            </a:r>
            <a:r>
              <a:rPr lang="en-GB" dirty="0" err="1"/>
              <a:t>znatna</a:t>
            </a:r>
            <a:r>
              <a:rPr lang="en-GB" dirty="0"/>
              <a:t> </a:t>
            </a:r>
            <a:r>
              <a:rPr lang="en-GB" dirty="0" err="1"/>
              <a:t>finansijska</a:t>
            </a:r>
            <a:r>
              <a:rPr lang="en-GB" dirty="0"/>
              <a:t> </a:t>
            </a:r>
            <a:r>
              <a:rPr lang="en-GB" dirty="0" err="1"/>
              <a:t>sredstva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komercijalizaciju</a:t>
            </a:r>
            <a:r>
              <a:rPr lang="en-GB" dirty="0"/>
              <a:t> </a:t>
            </a:r>
            <a:r>
              <a:rPr lang="en-GB" dirty="0" err="1"/>
              <a:t>istraživanja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razvoja</a:t>
            </a:r>
            <a:r>
              <a:rPr lang="en-GB" dirty="0"/>
              <a:t>. Program </a:t>
            </a:r>
            <a:r>
              <a:rPr lang="en-GB" dirty="0" err="1"/>
              <a:t>ima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cilj</a:t>
            </a:r>
            <a:r>
              <a:rPr lang="en-GB" dirty="0"/>
              <a:t> </a:t>
            </a:r>
            <a:r>
              <a:rPr lang="en-GB" dirty="0" err="1"/>
              <a:t>dalji</a:t>
            </a:r>
            <a:r>
              <a:rPr lang="en-GB" dirty="0"/>
              <a:t> </a:t>
            </a:r>
            <a:r>
              <a:rPr lang="en-GB" dirty="0" err="1"/>
              <a:t>razvoj</a:t>
            </a:r>
            <a:r>
              <a:rPr lang="en-GB" dirty="0"/>
              <a:t> </a:t>
            </a:r>
            <a:r>
              <a:rPr lang="en-GB" dirty="0" err="1"/>
              <a:t>postojećih</a:t>
            </a:r>
            <a:r>
              <a:rPr lang="en-GB" dirty="0"/>
              <a:t> </a:t>
            </a:r>
            <a:r>
              <a:rPr lang="en-GB" dirty="0" err="1"/>
              <a:t>inovativnih</a:t>
            </a:r>
            <a:r>
              <a:rPr lang="en-GB" dirty="0"/>
              <a:t> </a:t>
            </a:r>
            <a:r>
              <a:rPr lang="en-GB" dirty="0" err="1"/>
              <a:t>preduzeća</a:t>
            </a:r>
            <a:r>
              <a:rPr lang="en-GB" dirty="0"/>
              <a:t> </a:t>
            </a:r>
            <a:r>
              <a:rPr lang="en-GB" dirty="0" err="1"/>
              <a:t>zasnovanih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znanju</a:t>
            </a:r>
            <a:r>
              <a:rPr lang="en-GB" dirty="0"/>
              <a:t>, </a:t>
            </a:r>
            <a:r>
              <a:rPr lang="en-GB" dirty="0" err="1"/>
              <a:t>podsticanje</a:t>
            </a:r>
            <a:r>
              <a:rPr lang="en-GB" dirty="0"/>
              <a:t> </a:t>
            </a:r>
            <a:r>
              <a:rPr lang="en-GB" dirty="0" err="1"/>
              <a:t>uspostavljanja</a:t>
            </a:r>
            <a:r>
              <a:rPr lang="en-GB" dirty="0"/>
              <a:t> </a:t>
            </a:r>
            <a:r>
              <a:rPr lang="en-GB" dirty="0" err="1"/>
              <a:t>saradnje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međunarodnim</a:t>
            </a:r>
            <a:r>
              <a:rPr lang="en-GB" dirty="0"/>
              <a:t> </a:t>
            </a:r>
            <a:r>
              <a:rPr lang="en-GB" dirty="0" err="1"/>
              <a:t>partnerima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povećanje</a:t>
            </a:r>
            <a:r>
              <a:rPr lang="en-GB" dirty="0"/>
              <a:t> </a:t>
            </a:r>
            <a:r>
              <a:rPr lang="en-GB" dirty="0" err="1"/>
              <a:t>broja</a:t>
            </a:r>
            <a:r>
              <a:rPr lang="en-GB" dirty="0"/>
              <a:t> </a:t>
            </a:r>
            <a:r>
              <a:rPr lang="en-GB" dirty="0" err="1"/>
              <a:t>tehnoloških</a:t>
            </a:r>
            <a:r>
              <a:rPr lang="en-GB" dirty="0"/>
              <a:t> </a:t>
            </a:r>
            <a:r>
              <a:rPr lang="en-GB" dirty="0" err="1"/>
              <a:t>kompanija</a:t>
            </a:r>
            <a:r>
              <a:rPr lang="en-GB" dirty="0"/>
              <a:t>.  </a:t>
            </a:r>
          </a:p>
          <a:p>
            <a:pPr marL="0" indent="0">
              <a:buNone/>
            </a:pPr>
            <a:r>
              <a:rPr lang="en-GB" dirty="0" err="1"/>
              <a:t>Visina</a:t>
            </a:r>
            <a:r>
              <a:rPr lang="en-GB" dirty="0"/>
              <a:t> </a:t>
            </a:r>
            <a:r>
              <a:rPr lang="en-GB" dirty="0" err="1"/>
              <a:t>iznosa</a:t>
            </a:r>
            <a:r>
              <a:rPr lang="en-GB" dirty="0"/>
              <a:t> </a:t>
            </a:r>
            <a:r>
              <a:rPr lang="en-GB" dirty="0" err="1" smtClean="0"/>
              <a:t>finansiranja</a:t>
            </a:r>
            <a:r>
              <a:rPr lang="en-GB" dirty="0" smtClean="0"/>
              <a:t>:</a:t>
            </a:r>
            <a:r>
              <a:rPr lang="sr-Latn-RS" dirty="0" smtClean="0"/>
              <a:t> </a:t>
            </a:r>
          </a:p>
          <a:p>
            <a:r>
              <a:rPr lang="en-GB" dirty="0" smtClean="0"/>
              <a:t>do </a:t>
            </a:r>
            <a:r>
              <a:rPr lang="en-GB" dirty="0"/>
              <a:t>300.000 </a:t>
            </a:r>
            <a:r>
              <a:rPr lang="en-GB" dirty="0" err="1"/>
              <a:t>evra</a:t>
            </a:r>
            <a:r>
              <a:rPr lang="en-GB" dirty="0"/>
              <a:t>, </a:t>
            </a:r>
            <a:r>
              <a:rPr lang="en-GB" dirty="0" err="1"/>
              <a:t>odnosno</a:t>
            </a:r>
            <a:r>
              <a:rPr lang="en-GB" dirty="0"/>
              <a:t> do 70% </a:t>
            </a:r>
            <a:r>
              <a:rPr lang="en-GB" dirty="0" err="1"/>
              <a:t>ukupno</a:t>
            </a:r>
            <a:r>
              <a:rPr lang="en-GB" dirty="0"/>
              <a:t> </a:t>
            </a:r>
            <a:r>
              <a:rPr lang="en-GB" dirty="0" err="1"/>
              <a:t>odobrenog</a:t>
            </a:r>
            <a:r>
              <a:rPr lang="en-GB" dirty="0"/>
              <a:t> </a:t>
            </a:r>
            <a:r>
              <a:rPr lang="en-GB" dirty="0" err="1"/>
              <a:t>budžeta</a:t>
            </a:r>
            <a:r>
              <a:rPr lang="en-GB" dirty="0"/>
              <a:t> </a:t>
            </a:r>
            <a:r>
              <a:rPr lang="en-GB" dirty="0" err="1"/>
              <a:t>projekta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mikro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mala </a:t>
            </a:r>
            <a:r>
              <a:rPr lang="en-GB" dirty="0" err="1"/>
              <a:t>preduzeća</a:t>
            </a:r>
            <a:r>
              <a:rPr lang="en-GB" dirty="0"/>
              <a:t>, </a:t>
            </a:r>
            <a:r>
              <a:rPr lang="en-GB" dirty="0" err="1"/>
              <a:t>odnosno</a:t>
            </a:r>
            <a:r>
              <a:rPr lang="en-GB" dirty="0"/>
              <a:t> 60%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srednja</a:t>
            </a:r>
            <a:r>
              <a:rPr lang="en-GB" dirty="0"/>
              <a:t> </a:t>
            </a:r>
            <a:r>
              <a:rPr lang="en-GB" dirty="0" err="1"/>
              <a:t>preduzeća</a:t>
            </a:r>
            <a:endParaRPr lang="en-GB" dirty="0"/>
          </a:p>
          <a:p>
            <a:r>
              <a:rPr lang="en-GB" dirty="0" err="1"/>
              <a:t>najmanje</a:t>
            </a:r>
            <a:r>
              <a:rPr lang="en-GB" dirty="0"/>
              <a:t> 30%, </a:t>
            </a:r>
            <a:r>
              <a:rPr lang="en-GB" dirty="0" err="1"/>
              <a:t>odnosno</a:t>
            </a:r>
            <a:r>
              <a:rPr lang="en-GB" dirty="0"/>
              <a:t> 40% </a:t>
            </a:r>
            <a:r>
              <a:rPr lang="en-GB" dirty="0" err="1"/>
              <a:t>obezbeđuje</a:t>
            </a:r>
            <a:r>
              <a:rPr lang="en-GB" dirty="0"/>
              <a:t> </a:t>
            </a:r>
            <a:r>
              <a:rPr lang="en-GB" dirty="0" err="1"/>
              <a:t>podnosilac</a:t>
            </a:r>
            <a:r>
              <a:rPr lang="en-GB" dirty="0"/>
              <a:t> </a:t>
            </a:r>
            <a:r>
              <a:rPr lang="en-GB" dirty="0" err="1"/>
              <a:t>prijave</a:t>
            </a:r>
            <a:r>
              <a:rPr lang="en-GB" dirty="0"/>
              <a:t> 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drugih</a:t>
            </a:r>
            <a:r>
              <a:rPr lang="en-GB" dirty="0"/>
              <a:t> </a:t>
            </a:r>
            <a:r>
              <a:rPr lang="en-GB" dirty="0" err="1"/>
              <a:t>privatnih</a:t>
            </a:r>
            <a:r>
              <a:rPr lang="en-GB" dirty="0"/>
              <a:t> </a:t>
            </a:r>
            <a:r>
              <a:rPr lang="en-GB" dirty="0" err="1"/>
              <a:t>izvora</a:t>
            </a:r>
            <a:r>
              <a:rPr lang="en-GB" dirty="0"/>
              <a:t> </a:t>
            </a:r>
            <a:r>
              <a:rPr lang="en-GB" dirty="0" err="1"/>
              <a:t>nezavisnih</a:t>
            </a:r>
            <a:r>
              <a:rPr lang="en-GB" dirty="0"/>
              <a:t> od Fonda</a:t>
            </a:r>
          </a:p>
          <a:p>
            <a:pPr marL="0" indent="0">
              <a:buNone/>
            </a:pPr>
            <a:r>
              <a:rPr lang="en-GB" dirty="0" err="1"/>
              <a:t>Uslovi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konkurisanje</a:t>
            </a:r>
            <a:r>
              <a:rPr lang="en-GB" dirty="0"/>
              <a:t>:</a:t>
            </a:r>
          </a:p>
          <a:p>
            <a:r>
              <a:rPr lang="en-GB" dirty="0" err="1"/>
              <a:t>mikro</a:t>
            </a:r>
            <a:r>
              <a:rPr lang="en-GB" dirty="0"/>
              <a:t>, </a:t>
            </a:r>
            <a:r>
              <a:rPr lang="en-GB" dirty="0" err="1"/>
              <a:t>malo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srednje</a:t>
            </a:r>
            <a:r>
              <a:rPr lang="en-GB" dirty="0"/>
              <a:t> </a:t>
            </a:r>
            <a:r>
              <a:rPr lang="en-GB" dirty="0" err="1" smtClean="0"/>
              <a:t>preduzeće</a:t>
            </a:r>
            <a:r>
              <a:rPr lang="sr-Latn-RS" dirty="0" smtClean="0"/>
              <a:t> </a:t>
            </a:r>
            <a:r>
              <a:rPr lang="en-GB" dirty="0" err="1" smtClean="0"/>
              <a:t>osnovano</a:t>
            </a:r>
            <a:r>
              <a:rPr lang="en-GB" dirty="0" smtClean="0"/>
              <a:t> </a:t>
            </a:r>
            <a:r>
              <a:rPr lang="en-GB" dirty="0"/>
              <a:t>u </a:t>
            </a:r>
            <a:r>
              <a:rPr lang="en-GB" dirty="0" err="1"/>
              <a:t>Srbiji</a:t>
            </a:r>
            <a:endParaRPr lang="en-GB" dirty="0"/>
          </a:p>
          <a:p>
            <a:r>
              <a:rPr lang="en-GB" dirty="0"/>
              <a:t>u </a:t>
            </a:r>
            <a:r>
              <a:rPr lang="en-GB" dirty="0" err="1"/>
              <a:t>većinskom</a:t>
            </a:r>
            <a:r>
              <a:rPr lang="en-GB" dirty="0"/>
              <a:t> </a:t>
            </a:r>
            <a:r>
              <a:rPr lang="en-GB" dirty="0" err="1"/>
              <a:t>privatnom</a:t>
            </a:r>
            <a:r>
              <a:rPr lang="en-GB" dirty="0"/>
              <a:t> </a:t>
            </a:r>
            <a:r>
              <a:rPr lang="en-GB" dirty="0" err="1"/>
              <a:t>vlasništvu</a:t>
            </a:r>
            <a:endParaRPr lang="en-GB" dirty="0"/>
          </a:p>
          <a:p>
            <a:r>
              <a:rPr lang="en-GB" dirty="0"/>
              <a:t>Oblast/ </a:t>
            </a:r>
            <a:r>
              <a:rPr lang="en-GB" dirty="0" err="1"/>
              <a:t>sektor</a:t>
            </a:r>
            <a:r>
              <a:rPr lang="en-GB" dirty="0"/>
              <a:t>: </a:t>
            </a:r>
            <a:r>
              <a:rPr lang="en-GB" dirty="0" err="1"/>
              <a:t>Projekat</a:t>
            </a:r>
            <a:r>
              <a:rPr lang="en-GB" dirty="0"/>
              <a:t> </a:t>
            </a:r>
            <a:r>
              <a:rPr lang="en-GB" dirty="0" err="1"/>
              <a:t>može</a:t>
            </a:r>
            <a:r>
              <a:rPr lang="en-GB" dirty="0"/>
              <a:t> </a:t>
            </a:r>
            <a:r>
              <a:rPr lang="en-GB" dirty="0" err="1"/>
              <a:t>biti</a:t>
            </a:r>
            <a:r>
              <a:rPr lang="en-GB" dirty="0"/>
              <a:t> 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bilo</a:t>
            </a:r>
            <a:r>
              <a:rPr lang="en-GB" dirty="0"/>
              <a:t> </a:t>
            </a:r>
            <a:r>
              <a:rPr lang="en-GB" dirty="0" err="1"/>
              <a:t>koje</a:t>
            </a:r>
            <a:r>
              <a:rPr lang="en-GB" dirty="0"/>
              <a:t> </a:t>
            </a:r>
            <a:r>
              <a:rPr lang="en-GB" dirty="0" err="1"/>
              <a:t>oblasti</a:t>
            </a:r>
            <a:r>
              <a:rPr lang="en-GB" dirty="0"/>
              <a:t> </a:t>
            </a:r>
            <a:r>
              <a:rPr lang="en-GB" dirty="0" err="1"/>
              <a:t>nauke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tehnologije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bilo</a:t>
            </a:r>
            <a:r>
              <a:rPr lang="en-GB" dirty="0"/>
              <a:t> </a:t>
            </a:r>
            <a:r>
              <a:rPr lang="en-GB" dirty="0" err="1"/>
              <a:t>kog</a:t>
            </a:r>
            <a:r>
              <a:rPr lang="en-GB" dirty="0"/>
              <a:t> </a:t>
            </a:r>
            <a:r>
              <a:rPr lang="en-GB" dirty="0" err="1"/>
              <a:t>industrijskog</a:t>
            </a:r>
            <a:r>
              <a:rPr lang="en-GB" dirty="0"/>
              <a:t> </a:t>
            </a:r>
            <a:r>
              <a:rPr lang="en-GB" dirty="0" err="1"/>
              <a:t>sektora</a:t>
            </a:r>
            <a:r>
              <a:rPr lang="en-GB" dirty="0"/>
              <a:t>.</a:t>
            </a:r>
          </a:p>
          <a:p>
            <a:r>
              <a:rPr lang="en-GB" dirty="0" err="1"/>
              <a:t>Vreme</a:t>
            </a:r>
            <a:r>
              <a:rPr lang="en-GB" dirty="0"/>
              <a:t> </a:t>
            </a:r>
            <a:r>
              <a:rPr lang="en-GB" dirty="0" err="1"/>
              <a:t>realizacije</a:t>
            </a:r>
            <a:r>
              <a:rPr lang="en-GB" dirty="0"/>
              <a:t> </a:t>
            </a:r>
            <a:r>
              <a:rPr lang="en-GB" dirty="0" err="1"/>
              <a:t>projekta</a:t>
            </a:r>
            <a:r>
              <a:rPr lang="en-GB" dirty="0"/>
              <a:t>: do 24 </a:t>
            </a:r>
            <a:r>
              <a:rPr lang="en-GB" dirty="0" err="1"/>
              <a:t>meseca</a:t>
            </a:r>
            <a:endParaRPr lang="en-GB" dirty="0"/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895" y="4275909"/>
            <a:ext cx="4209383" cy="236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88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>
                <a:solidFill>
                  <a:schemeClr val="accent5">
                    <a:lumMod val="75000"/>
                  </a:schemeClr>
                </a:solidFill>
              </a:rPr>
              <a:t>Program saradnje nauke i privrede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90328"/>
          </a:xfrm>
        </p:spPr>
        <p:txBody>
          <a:bodyPr>
            <a:normAutofit fontScale="55000" lnSpcReduction="20000"/>
          </a:bodyPr>
          <a:lstStyle/>
          <a:p>
            <a:r>
              <a:rPr lang="en-GB" dirty="0"/>
              <a:t>Program </a:t>
            </a:r>
            <a:r>
              <a:rPr lang="en-GB" dirty="0" err="1"/>
              <a:t>saradnje</a:t>
            </a:r>
            <a:r>
              <a:rPr lang="en-GB" dirty="0"/>
              <a:t> </a:t>
            </a:r>
            <a:r>
              <a:rPr lang="en-GB" dirty="0" err="1"/>
              <a:t>nauke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privrede</a:t>
            </a:r>
            <a:r>
              <a:rPr lang="en-GB" dirty="0"/>
              <a:t> </a:t>
            </a:r>
            <a:r>
              <a:rPr lang="en-GB" dirty="0" err="1"/>
              <a:t>osmišljen</a:t>
            </a:r>
            <a:r>
              <a:rPr lang="en-GB" dirty="0"/>
              <a:t> je da </a:t>
            </a:r>
            <a:r>
              <a:rPr lang="en-GB" dirty="0" err="1"/>
              <a:t>podstakne</a:t>
            </a:r>
            <a:r>
              <a:rPr lang="en-GB" dirty="0"/>
              <a:t> </a:t>
            </a:r>
            <a:r>
              <a:rPr lang="en-GB" dirty="0" err="1"/>
              <a:t>kompanije</a:t>
            </a:r>
            <a:r>
              <a:rPr lang="en-GB" dirty="0"/>
              <a:t> 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privatnog</a:t>
            </a:r>
            <a:r>
              <a:rPr lang="en-GB" dirty="0"/>
              <a:t> </a:t>
            </a:r>
            <a:r>
              <a:rPr lang="en-GB" dirty="0" err="1"/>
              <a:t>sektora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javne</a:t>
            </a:r>
            <a:r>
              <a:rPr lang="en-GB" dirty="0"/>
              <a:t> </a:t>
            </a:r>
            <a:r>
              <a:rPr lang="en-GB" dirty="0" err="1"/>
              <a:t>naučno-istraživačke</a:t>
            </a:r>
            <a:r>
              <a:rPr lang="en-GB" dirty="0"/>
              <a:t> </a:t>
            </a:r>
            <a:r>
              <a:rPr lang="en-GB" dirty="0" err="1"/>
              <a:t>organizacije</a:t>
            </a:r>
            <a:r>
              <a:rPr lang="en-GB" dirty="0"/>
              <a:t> da </a:t>
            </a:r>
            <a:r>
              <a:rPr lang="en-GB" dirty="0" err="1"/>
              <a:t>realizuju</a:t>
            </a:r>
            <a:r>
              <a:rPr lang="en-GB" dirty="0"/>
              <a:t> </a:t>
            </a:r>
            <a:r>
              <a:rPr lang="en-GB" dirty="0" err="1"/>
              <a:t>zajedničke</a:t>
            </a:r>
            <a:r>
              <a:rPr lang="en-GB" dirty="0"/>
              <a:t> </a:t>
            </a:r>
            <a:r>
              <a:rPr lang="en-GB" dirty="0" err="1"/>
              <a:t>naučno-istraživačke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razvojne</a:t>
            </a:r>
            <a:r>
              <a:rPr lang="en-GB" dirty="0"/>
              <a:t> </a:t>
            </a:r>
            <a:r>
              <a:rPr lang="en-GB" dirty="0" err="1"/>
              <a:t>projekte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ciljem</a:t>
            </a:r>
            <a:r>
              <a:rPr lang="en-GB" dirty="0"/>
              <a:t> da </a:t>
            </a:r>
            <a:r>
              <a:rPr lang="en-GB" dirty="0" err="1"/>
              <a:t>kreiraju</a:t>
            </a:r>
            <a:r>
              <a:rPr lang="en-GB" dirty="0"/>
              <a:t> </a:t>
            </a:r>
            <a:r>
              <a:rPr lang="en-GB" dirty="0" err="1"/>
              <a:t>nove</a:t>
            </a:r>
            <a:r>
              <a:rPr lang="en-GB" dirty="0"/>
              <a:t> </a:t>
            </a:r>
            <a:r>
              <a:rPr lang="en-GB" dirty="0" err="1"/>
              <a:t>proizvode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usluge</a:t>
            </a:r>
            <a:r>
              <a:rPr lang="en-GB" dirty="0"/>
              <a:t>, </a:t>
            </a:r>
            <a:r>
              <a:rPr lang="en-GB" dirty="0" err="1"/>
              <a:t>odnosno</a:t>
            </a:r>
            <a:r>
              <a:rPr lang="en-GB" dirty="0"/>
              <a:t> </a:t>
            </a:r>
            <a:r>
              <a:rPr lang="en-GB" dirty="0" err="1"/>
              <a:t>inovativne</a:t>
            </a:r>
            <a:r>
              <a:rPr lang="en-GB" dirty="0"/>
              <a:t> </a:t>
            </a:r>
            <a:r>
              <a:rPr lang="en-GB" dirty="0" err="1"/>
              <a:t>tehnologije</a:t>
            </a:r>
            <a:r>
              <a:rPr lang="en-GB" dirty="0"/>
              <a:t>,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tržišnim</a:t>
            </a:r>
            <a:r>
              <a:rPr lang="en-GB" dirty="0"/>
              <a:t> </a:t>
            </a:r>
            <a:r>
              <a:rPr lang="en-GB" dirty="0" err="1"/>
              <a:t>potencijalom</a:t>
            </a:r>
            <a:r>
              <a:rPr lang="en-GB" dirty="0"/>
              <a:t>.</a:t>
            </a:r>
          </a:p>
          <a:p>
            <a:r>
              <a:rPr lang="en-GB" dirty="0" err="1"/>
              <a:t>Kroz</a:t>
            </a:r>
            <a:r>
              <a:rPr lang="en-GB" dirty="0"/>
              <a:t> </a:t>
            </a:r>
            <a:r>
              <a:rPr lang="en-GB" dirty="0" err="1"/>
              <a:t>ovaj</a:t>
            </a:r>
            <a:r>
              <a:rPr lang="en-GB" dirty="0"/>
              <a:t> Program Fond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inovacionu</a:t>
            </a:r>
            <a:r>
              <a:rPr lang="en-GB" dirty="0"/>
              <a:t> </a:t>
            </a:r>
            <a:r>
              <a:rPr lang="en-GB" dirty="0" err="1"/>
              <a:t>delatnost</a:t>
            </a:r>
            <a:r>
              <a:rPr lang="en-GB" dirty="0"/>
              <a:t> </a:t>
            </a:r>
            <a:r>
              <a:rPr lang="en-GB" dirty="0" err="1"/>
              <a:t>pruža</a:t>
            </a:r>
            <a:r>
              <a:rPr lang="en-GB" dirty="0"/>
              <a:t> </a:t>
            </a:r>
            <a:r>
              <a:rPr lang="en-GB" dirty="0" err="1"/>
              <a:t>finansijsku</a:t>
            </a:r>
            <a:r>
              <a:rPr lang="en-GB" dirty="0"/>
              <a:t> </a:t>
            </a:r>
            <a:r>
              <a:rPr lang="en-GB" dirty="0" err="1"/>
              <a:t>podršku</a:t>
            </a:r>
            <a:r>
              <a:rPr lang="en-GB" dirty="0"/>
              <a:t> </a:t>
            </a:r>
            <a:r>
              <a:rPr lang="en-GB" dirty="0" err="1"/>
              <a:t>inovativnim</a:t>
            </a:r>
            <a:r>
              <a:rPr lang="en-GB" dirty="0"/>
              <a:t> </a:t>
            </a:r>
            <a:r>
              <a:rPr lang="en-GB" dirty="0" err="1"/>
              <a:t>tehnološkim</a:t>
            </a:r>
            <a:r>
              <a:rPr lang="en-GB" dirty="0"/>
              <a:t> </a:t>
            </a:r>
            <a:r>
              <a:rPr lang="en-GB" dirty="0" err="1"/>
              <a:t>projektima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jasnom</a:t>
            </a:r>
            <a:r>
              <a:rPr lang="en-GB" dirty="0"/>
              <a:t> </a:t>
            </a:r>
            <a:r>
              <a:rPr lang="en-GB" dirty="0" err="1"/>
              <a:t>vizijom</a:t>
            </a:r>
            <a:r>
              <a:rPr lang="en-GB" dirty="0"/>
              <a:t> </a:t>
            </a:r>
            <a:r>
              <a:rPr lang="en-GB" dirty="0" err="1"/>
              <a:t>razvoja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definisanim</a:t>
            </a:r>
            <a:r>
              <a:rPr lang="en-GB" dirty="0"/>
              <a:t> </a:t>
            </a:r>
            <a:r>
              <a:rPr lang="en-GB" dirty="0" err="1"/>
              <a:t>poslovnim</a:t>
            </a:r>
            <a:r>
              <a:rPr lang="en-GB" dirty="0"/>
              <a:t> </a:t>
            </a:r>
            <a:r>
              <a:rPr lang="en-GB" dirty="0" err="1"/>
              <a:t>modelom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strategijom</a:t>
            </a:r>
            <a:r>
              <a:rPr lang="en-GB" dirty="0"/>
              <a:t> </a:t>
            </a:r>
            <a:r>
              <a:rPr lang="en-GB" dirty="0" err="1"/>
              <a:t>komercijalizacije</a:t>
            </a:r>
            <a:r>
              <a:rPr lang="en-GB" dirty="0"/>
              <a:t>.</a:t>
            </a:r>
          </a:p>
          <a:p>
            <a:pPr marL="0" indent="0">
              <a:buNone/>
            </a:pPr>
            <a:r>
              <a:rPr lang="en-GB" dirty="0" err="1"/>
              <a:t>Visina</a:t>
            </a:r>
            <a:r>
              <a:rPr lang="en-GB" dirty="0"/>
              <a:t> </a:t>
            </a:r>
            <a:r>
              <a:rPr lang="en-GB" dirty="0" err="1"/>
              <a:t>iznosa</a:t>
            </a:r>
            <a:r>
              <a:rPr lang="en-GB" dirty="0"/>
              <a:t> </a:t>
            </a:r>
            <a:r>
              <a:rPr lang="en-GB" dirty="0" err="1"/>
              <a:t>finansiranja</a:t>
            </a:r>
            <a:r>
              <a:rPr lang="en-GB" dirty="0"/>
              <a:t>:</a:t>
            </a:r>
          </a:p>
          <a:p>
            <a:r>
              <a:rPr lang="en-GB" dirty="0"/>
              <a:t>do 300.000 </a:t>
            </a:r>
            <a:r>
              <a:rPr lang="en-GB" dirty="0" err="1"/>
              <a:t>evra</a:t>
            </a:r>
            <a:r>
              <a:rPr lang="en-GB" dirty="0"/>
              <a:t>, </a:t>
            </a:r>
            <a:r>
              <a:rPr lang="en-GB" dirty="0" err="1"/>
              <a:t>odnosno</a:t>
            </a:r>
            <a:r>
              <a:rPr lang="en-GB" dirty="0"/>
              <a:t> do 70% </a:t>
            </a:r>
            <a:r>
              <a:rPr lang="en-GB" dirty="0" err="1"/>
              <a:t>ukupno</a:t>
            </a:r>
            <a:r>
              <a:rPr lang="en-GB" dirty="0"/>
              <a:t> </a:t>
            </a:r>
            <a:r>
              <a:rPr lang="en-GB" dirty="0" err="1"/>
              <a:t>odobrenog</a:t>
            </a:r>
            <a:r>
              <a:rPr lang="en-GB" dirty="0"/>
              <a:t> </a:t>
            </a:r>
            <a:r>
              <a:rPr lang="en-GB" dirty="0" err="1"/>
              <a:t>budžeta</a:t>
            </a:r>
            <a:r>
              <a:rPr lang="en-GB" dirty="0"/>
              <a:t> </a:t>
            </a:r>
            <a:r>
              <a:rPr lang="en-GB" dirty="0" err="1"/>
              <a:t>projekta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projekte</a:t>
            </a:r>
            <a:r>
              <a:rPr lang="en-GB" dirty="0"/>
              <a:t> </a:t>
            </a:r>
            <a:r>
              <a:rPr lang="en-GB" dirty="0" err="1"/>
              <a:t>predložene</a:t>
            </a:r>
            <a:r>
              <a:rPr lang="en-GB" dirty="0"/>
              <a:t> od </a:t>
            </a:r>
            <a:r>
              <a:rPr lang="en-GB" dirty="0" err="1"/>
              <a:t>strane</a:t>
            </a:r>
            <a:r>
              <a:rPr lang="en-GB" dirty="0"/>
              <a:t> </a:t>
            </a:r>
            <a:r>
              <a:rPr lang="en-GB" dirty="0" err="1"/>
              <a:t>mikro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malih</a:t>
            </a:r>
            <a:r>
              <a:rPr lang="en-GB" dirty="0"/>
              <a:t> </a:t>
            </a:r>
            <a:r>
              <a:rPr lang="en-GB" dirty="0" err="1"/>
              <a:t>kompanija</a:t>
            </a:r>
            <a:r>
              <a:rPr lang="en-GB" dirty="0"/>
              <a:t>, </a:t>
            </a:r>
            <a:r>
              <a:rPr lang="en-GB" dirty="0" err="1"/>
              <a:t>odnosno</a:t>
            </a:r>
            <a:r>
              <a:rPr lang="en-GB" dirty="0"/>
              <a:t> do 60% </a:t>
            </a:r>
            <a:r>
              <a:rPr lang="en-GB" dirty="0" err="1"/>
              <a:t>ukupno</a:t>
            </a:r>
            <a:r>
              <a:rPr lang="en-GB" dirty="0"/>
              <a:t> </a:t>
            </a:r>
            <a:r>
              <a:rPr lang="en-GB" dirty="0" err="1"/>
              <a:t>odobrenog</a:t>
            </a:r>
            <a:r>
              <a:rPr lang="en-GB" dirty="0"/>
              <a:t> </a:t>
            </a:r>
            <a:r>
              <a:rPr lang="en-GB" dirty="0" err="1"/>
              <a:t>budžeta</a:t>
            </a:r>
            <a:r>
              <a:rPr lang="en-GB" dirty="0"/>
              <a:t> </a:t>
            </a:r>
            <a:r>
              <a:rPr lang="en-GB" dirty="0" err="1"/>
              <a:t>projekta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projekte</a:t>
            </a:r>
            <a:r>
              <a:rPr lang="en-GB" dirty="0"/>
              <a:t> </a:t>
            </a:r>
            <a:r>
              <a:rPr lang="en-GB" dirty="0" err="1"/>
              <a:t>predložene</a:t>
            </a:r>
            <a:r>
              <a:rPr lang="en-GB" dirty="0"/>
              <a:t> od </a:t>
            </a:r>
            <a:r>
              <a:rPr lang="en-GB" dirty="0" err="1"/>
              <a:t>strane</a:t>
            </a:r>
            <a:r>
              <a:rPr lang="en-GB" dirty="0"/>
              <a:t> </a:t>
            </a:r>
            <a:r>
              <a:rPr lang="en-GB" dirty="0" err="1"/>
              <a:t>srednjih</a:t>
            </a:r>
            <a:r>
              <a:rPr lang="en-GB" dirty="0"/>
              <a:t> </a:t>
            </a:r>
            <a:r>
              <a:rPr lang="en-GB" dirty="0" err="1"/>
              <a:t>kompanija</a:t>
            </a:r>
            <a:endParaRPr lang="en-GB" dirty="0"/>
          </a:p>
          <a:p>
            <a:r>
              <a:rPr lang="en-GB" dirty="0" err="1"/>
              <a:t>najmanje</a:t>
            </a:r>
            <a:r>
              <a:rPr lang="en-GB" dirty="0"/>
              <a:t> 30% </a:t>
            </a:r>
            <a:r>
              <a:rPr lang="en-GB" dirty="0" err="1"/>
              <a:t>ukupno</a:t>
            </a:r>
            <a:r>
              <a:rPr lang="en-GB" dirty="0"/>
              <a:t> </a:t>
            </a:r>
            <a:r>
              <a:rPr lang="en-GB" dirty="0" err="1"/>
              <a:t>odobrenog</a:t>
            </a:r>
            <a:r>
              <a:rPr lang="en-GB" dirty="0"/>
              <a:t> </a:t>
            </a:r>
            <a:r>
              <a:rPr lang="en-GB" dirty="0" err="1"/>
              <a:t>budžeta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projekte</a:t>
            </a:r>
            <a:r>
              <a:rPr lang="en-GB" dirty="0"/>
              <a:t> </a:t>
            </a:r>
            <a:r>
              <a:rPr lang="en-GB" dirty="0" err="1"/>
              <a:t>predložene</a:t>
            </a:r>
            <a:r>
              <a:rPr lang="en-GB" dirty="0"/>
              <a:t> od </a:t>
            </a:r>
            <a:r>
              <a:rPr lang="en-GB" dirty="0" err="1"/>
              <a:t>strane</a:t>
            </a:r>
            <a:r>
              <a:rPr lang="en-GB" dirty="0"/>
              <a:t> </a:t>
            </a:r>
            <a:r>
              <a:rPr lang="en-GB" dirty="0" err="1"/>
              <a:t>mikro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malih</a:t>
            </a:r>
            <a:r>
              <a:rPr lang="en-GB" dirty="0"/>
              <a:t> </a:t>
            </a:r>
            <a:r>
              <a:rPr lang="en-GB" dirty="0" err="1"/>
              <a:t>kompanija</a:t>
            </a:r>
            <a:r>
              <a:rPr lang="en-GB" dirty="0"/>
              <a:t>, </a:t>
            </a:r>
            <a:r>
              <a:rPr lang="en-GB" dirty="0" err="1"/>
              <a:t>odnosno</a:t>
            </a:r>
            <a:r>
              <a:rPr lang="en-GB" dirty="0"/>
              <a:t> </a:t>
            </a:r>
            <a:r>
              <a:rPr lang="en-GB" dirty="0" err="1"/>
              <a:t>najmanje</a:t>
            </a:r>
            <a:r>
              <a:rPr lang="en-GB" dirty="0"/>
              <a:t> 40% </a:t>
            </a:r>
            <a:r>
              <a:rPr lang="en-GB" dirty="0" err="1"/>
              <a:t>ukupno</a:t>
            </a:r>
            <a:r>
              <a:rPr lang="en-GB" dirty="0"/>
              <a:t> </a:t>
            </a:r>
            <a:r>
              <a:rPr lang="en-GB" dirty="0" err="1"/>
              <a:t>odobrenog</a:t>
            </a:r>
            <a:r>
              <a:rPr lang="en-GB" dirty="0"/>
              <a:t> </a:t>
            </a:r>
            <a:r>
              <a:rPr lang="en-GB" dirty="0" err="1"/>
              <a:t>budžeta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projekte</a:t>
            </a:r>
            <a:r>
              <a:rPr lang="en-GB" dirty="0"/>
              <a:t> </a:t>
            </a:r>
            <a:r>
              <a:rPr lang="en-GB" dirty="0" err="1"/>
              <a:t>predložene</a:t>
            </a:r>
            <a:r>
              <a:rPr lang="en-GB" dirty="0"/>
              <a:t> od </a:t>
            </a:r>
            <a:r>
              <a:rPr lang="en-GB" dirty="0" err="1"/>
              <a:t>strane</a:t>
            </a:r>
            <a:r>
              <a:rPr lang="en-GB" dirty="0"/>
              <a:t> </a:t>
            </a:r>
            <a:r>
              <a:rPr lang="en-GB" dirty="0" err="1"/>
              <a:t>srednjih</a:t>
            </a:r>
            <a:r>
              <a:rPr lang="en-GB" dirty="0"/>
              <a:t> </a:t>
            </a:r>
            <a:r>
              <a:rPr lang="en-GB" dirty="0" err="1"/>
              <a:t>kompanija</a:t>
            </a:r>
            <a:r>
              <a:rPr lang="en-GB" dirty="0"/>
              <a:t>, </a:t>
            </a:r>
            <a:r>
              <a:rPr lang="en-GB" dirty="0" err="1"/>
              <a:t>obezbeđuje</a:t>
            </a:r>
            <a:r>
              <a:rPr lang="en-GB" dirty="0"/>
              <a:t> </a:t>
            </a:r>
            <a:r>
              <a:rPr lang="en-GB" dirty="0" err="1"/>
              <a:t>Podnosilac</a:t>
            </a:r>
            <a:r>
              <a:rPr lang="en-GB" dirty="0"/>
              <a:t> </a:t>
            </a:r>
            <a:r>
              <a:rPr lang="en-GB" dirty="0" err="1"/>
              <a:t>Prijave</a:t>
            </a:r>
            <a:r>
              <a:rPr lang="en-GB" dirty="0"/>
              <a:t> 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drugih</a:t>
            </a:r>
            <a:r>
              <a:rPr lang="en-GB" dirty="0"/>
              <a:t> </a:t>
            </a:r>
            <a:r>
              <a:rPr lang="en-GB" dirty="0" err="1"/>
              <a:t>privatnih</a:t>
            </a:r>
            <a:r>
              <a:rPr lang="en-GB" dirty="0"/>
              <a:t> </a:t>
            </a:r>
            <a:r>
              <a:rPr lang="en-GB" dirty="0" err="1"/>
              <a:t>izvora</a:t>
            </a:r>
            <a:r>
              <a:rPr lang="en-GB" dirty="0"/>
              <a:t> </a:t>
            </a:r>
            <a:r>
              <a:rPr lang="en-GB" dirty="0" err="1"/>
              <a:t>nezavisnih</a:t>
            </a:r>
            <a:r>
              <a:rPr lang="en-GB" dirty="0"/>
              <a:t> od Fonda</a:t>
            </a:r>
          </a:p>
          <a:p>
            <a:r>
              <a:rPr lang="en-GB" dirty="0" smtClean="0"/>
              <a:t>Minimum </a:t>
            </a:r>
            <a:r>
              <a:rPr lang="en-GB" dirty="0"/>
              <a:t>30% </a:t>
            </a:r>
            <a:r>
              <a:rPr lang="en-GB" dirty="0" err="1"/>
              <a:t>sredstava</a:t>
            </a:r>
            <a:r>
              <a:rPr lang="en-GB" dirty="0"/>
              <a:t> </a:t>
            </a:r>
            <a:r>
              <a:rPr lang="en-GB" dirty="0" err="1"/>
              <a:t>granta</a:t>
            </a:r>
            <a:r>
              <a:rPr lang="en-GB" dirty="0"/>
              <a:t> (</a:t>
            </a:r>
            <a:r>
              <a:rPr lang="en-GB" dirty="0" err="1"/>
              <a:t>tj</a:t>
            </a:r>
            <a:r>
              <a:rPr lang="en-GB" dirty="0"/>
              <a:t>. </a:t>
            </a:r>
            <a:r>
              <a:rPr lang="en-GB" dirty="0" err="1"/>
              <a:t>sufinansiranja</a:t>
            </a:r>
            <a:r>
              <a:rPr lang="en-GB" dirty="0"/>
              <a:t> </a:t>
            </a:r>
            <a:r>
              <a:rPr lang="en-GB" dirty="0" err="1"/>
              <a:t>koje</a:t>
            </a:r>
            <a:r>
              <a:rPr lang="en-GB" dirty="0"/>
              <a:t> bi Fond </a:t>
            </a:r>
            <a:r>
              <a:rPr lang="en-GB" dirty="0" err="1"/>
              <a:t>dodelio</a:t>
            </a:r>
            <a:r>
              <a:rPr lang="en-GB" dirty="0"/>
              <a:t> </a:t>
            </a:r>
            <a:r>
              <a:rPr lang="en-GB" dirty="0" err="1"/>
              <a:t>projektu</a:t>
            </a:r>
            <a:r>
              <a:rPr lang="en-GB" dirty="0"/>
              <a:t>) mora </a:t>
            </a:r>
            <a:r>
              <a:rPr lang="en-GB" dirty="0" err="1"/>
              <a:t>biti</a:t>
            </a:r>
            <a:r>
              <a:rPr lang="en-GB" dirty="0"/>
              <a:t> </a:t>
            </a:r>
            <a:r>
              <a:rPr lang="en-GB" dirty="0" err="1"/>
              <a:t>opredeljeno</a:t>
            </a:r>
            <a:r>
              <a:rPr lang="en-GB" dirty="0"/>
              <a:t> u </a:t>
            </a:r>
            <a:r>
              <a:rPr lang="en-GB" dirty="0" err="1"/>
              <a:t>Budžetu</a:t>
            </a:r>
            <a:r>
              <a:rPr lang="en-GB" dirty="0"/>
              <a:t> </a:t>
            </a:r>
            <a:r>
              <a:rPr lang="en-GB" dirty="0" err="1"/>
              <a:t>Projekta</a:t>
            </a:r>
            <a:r>
              <a:rPr lang="en-GB" dirty="0"/>
              <a:t> </a:t>
            </a:r>
            <a:r>
              <a:rPr lang="en-GB" dirty="0" err="1"/>
              <a:t>kao</a:t>
            </a:r>
            <a:r>
              <a:rPr lang="en-GB" dirty="0"/>
              <a:t> </a:t>
            </a:r>
            <a:r>
              <a:rPr lang="en-GB" dirty="0" err="1"/>
              <a:t>naknada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projektne</a:t>
            </a:r>
            <a:r>
              <a:rPr lang="en-GB" dirty="0"/>
              <a:t> </a:t>
            </a:r>
            <a:r>
              <a:rPr lang="en-GB" dirty="0" err="1"/>
              <a:t>aktivnosti</a:t>
            </a:r>
            <a:r>
              <a:rPr lang="en-GB" dirty="0"/>
              <a:t> </a:t>
            </a:r>
            <a:r>
              <a:rPr lang="en-GB" dirty="0" err="1"/>
              <a:t>koje</a:t>
            </a:r>
            <a:r>
              <a:rPr lang="en-GB" dirty="0"/>
              <a:t> </a:t>
            </a:r>
            <a:r>
              <a:rPr lang="en-GB" dirty="0" err="1"/>
              <a:t>sprovodi</a:t>
            </a:r>
            <a:r>
              <a:rPr lang="en-GB" dirty="0"/>
              <a:t> </a:t>
            </a:r>
            <a:r>
              <a:rPr lang="en-GB" dirty="0" err="1"/>
              <a:t>naučno-istraživačka</a:t>
            </a:r>
            <a:r>
              <a:rPr lang="en-GB" dirty="0"/>
              <a:t> </a:t>
            </a:r>
            <a:r>
              <a:rPr lang="en-GB" dirty="0" err="1"/>
              <a:t>organizacija</a:t>
            </a:r>
            <a:r>
              <a:rPr lang="en-GB" dirty="0"/>
              <a:t> (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organizacije</a:t>
            </a:r>
            <a:r>
              <a:rPr lang="en-GB" dirty="0"/>
              <a:t>) u </a:t>
            </a:r>
            <a:r>
              <a:rPr lang="en-GB" dirty="0" err="1"/>
              <a:t>okviru</a:t>
            </a:r>
            <a:r>
              <a:rPr lang="en-GB" dirty="0"/>
              <a:t> </a:t>
            </a:r>
            <a:r>
              <a:rPr lang="en-GB" dirty="0" err="1"/>
              <a:t>konzorcijuma</a:t>
            </a:r>
            <a:r>
              <a:rPr lang="en-GB" dirty="0"/>
              <a:t>.</a:t>
            </a:r>
          </a:p>
          <a:p>
            <a:pPr marL="0" indent="0">
              <a:buNone/>
            </a:pPr>
            <a:r>
              <a:rPr lang="en-GB" dirty="0" err="1"/>
              <a:t>Uslovi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konkurisanje</a:t>
            </a:r>
            <a:r>
              <a:rPr lang="en-GB" dirty="0"/>
              <a:t>:</a:t>
            </a:r>
          </a:p>
          <a:p>
            <a:r>
              <a:rPr lang="en-GB" dirty="0" err="1"/>
              <a:t>Konzorcijum</a:t>
            </a:r>
            <a:r>
              <a:rPr lang="en-GB" dirty="0"/>
              <a:t> </a:t>
            </a:r>
            <a:r>
              <a:rPr lang="en-GB" dirty="0" err="1"/>
              <a:t>sačinjen</a:t>
            </a:r>
            <a:r>
              <a:rPr lang="en-GB" dirty="0"/>
              <a:t> od </a:t>
            </a:r>
            <a:r>
              <a:rPr lang="en-GB" dirty="0" err="1"/>
              <a:t>najmanje</a:t>
            </a:r>
            <a:r>
              <a:rPr lang="en-GB" dirty="0"/>
              <a:t> </a:t>
            </a:r>
            <a:r>
              <a:rPr lang="en-GB" dirty="0" err="1"/>
              <a:t>jednog</a:t>
            </a:r>
            <a:r>
              <a:rPr lang="en-GB" dirty="0"/>
              <a:t> </a:t>
            </a:r>
            <a:r>
              <a:rPr lang="en-GB" dirty="0" err="1"/>
              <a:t>mikro</a:t>
            </a:r>
            <a:r>
              <a:rPr lang="en-GB" dirty="0"/>
              <a:t>, </a:t>
            </a:r>
            <a:r>
              <a:rPr lang="en-GB" dirty="0" err="1"/>
              <a:t>malog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srednjeg</a:t>
            </a:r>
            <a:r>
              <a:rPr lang="en-GB" dirty="0"/>
              <a:t> </a:t>
            </a:r>
            <a:r>
              <a:rPr lang="en-GB" dirty="0" err="1"/>
              <a:t>privrednog</a:t>
            </a:r>
            <a:r>
              <a:rPr lang="en-GB" dirty="0"/>
              <a:t> </a:t>
            </a:r>
            <a:r>
              <a:rPr lang="en-GB" dirty="0" err="1"/>
              <a:t>društva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najmanje</a:t>
            </a:r>
            <a:r>
              <a:rPr lang="en-GB" dirty="0"/>
              <a:t> </a:t>
            </a:r>
            <a:r>
              <a:rPr lang="en-GB" dirty="0" err="1"/>
              <a:t>jedne</a:t>
            </a:r>
            <a:r>
              <a:rPr lang="en-GB" dirty="0"/>
              <a:t> </a:t>
            </a:r>
            <a:r>
              <a:rPr lang="en-GB" dirty="0" err="1"/>
              <a:t>javne</a:t>
            </a:r>
            <a:r>
              <a:rPr lang="en-GB" dirty="0"/>
              <a:t> </a:t>
            </a:r>
            <a:r>
              <a:rPr lang="en-GB" dirty="0" err="1"/>
              <a:t>naučno-istraživačke</a:t>
            </a:r>
            <a:r>
              <a:rPr lang="en-GB" dirty="0"/>
              <a:t> </a:t>
            </a:r>
            <a:r>
              <a:rPr lang="en-GB" dirty="0" err="1"/>
              <a:t>institucije</a:t>
            </a:r>
            <a:r>
              <a:rPr lang="en-GB" dirty="0"/>
              <a:t> </a:t>
            </a:r>
            <a:r>
              <a:rPr lang="en-GB" dirty="0" err="1"/>
              <a:t>koje</a:t>
            </a:r>
            <a:r>
              <a:rPr lang="en-GB" dirty="0"/>
              <a:t> </a:t>
            </a:r>
            <a:r>
              <a:rPr lang="en-GB" dirty="0" err="1"/>
              <a:t>ispunjavaju</a:t>
            </a:r>
            <a:r>
              <a:rPr lang="en-GB" dirty="0"/>
              <a:t> </a:t>
            </a:r>
            <a:r>
              <a:rPr lang="en-GB" dirty="0" err="1"/>
              <a:t>uslove</a:t>
            </a:r>
            <a:r>
              <a:rPr lang="en-GB" dirty="0"/>
              <a:t> </a:t>
            </a:r>
            <a:r>
              <a:rPr lang="en-GB" dirty="0" err="1"/>
              <a:t>propisane</a:t>
            </a:r>
            <a:r>
              <a:rPr lang="en-GB" dirty="0"/>
              <a:t> </a:t>
            </a:r>
            <a:r>
              <a:rPr lang="en-GB" dirty="0" err="1"/>
              <a:t>Priručnikom</a:t>
            </a:r>
            <a:r>
              <a:rPr lang="en-GB" dirty="0"/>
              <a:t> </a:t>
            </a:r>
            <a:r>
              <a:rPr lang="en-GB" dirty="0" err="1"/>
              <a:t>Programa</a:t>
            </a:r>
            <a:r>
              <a:rPr lang="en-GB" dirty="0"/>
              <a:t> </a:t>
            </a:r>
            <a:r>
              <a:rPr lang="en-GB" dirty="0" err="1"/>
              <a:t>saradnje</a:t>
            </a:r>
            <a:r>
              <a:rPr lang="en-GB" dirty="0"/>
              <a:t> </a:t>
            </a:r>
            <a:r>
              <a:rPr lang="en-GB" dirty="0" err="1"/>
              <a:t>nauke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privrede</a:t>
            </a:r>
            <a:r>
              <a:rPr lang="en-GB" dirty="0"/>
              <a:t>;</a:t>
            </a:r>
          </a:p>
          <a:p>
            <a:r>
              <a:rPr lang="en-GB" dirty="0" err="1"/>
              <a:t>Konzorcijum</a:t>
            </a:r>
            <a:r>
              <a:rPr lang="en-GB" dirty="0"/>
              <a:t> ne </a:t>
            </a:r>
            <a:r>
              <a:rPr lang="en-GB" dirty="0" err="1"/>
              <a:t>može</a:t>
            </a:r>
            <a:r>
              <a:rPr lang="en-GB" dirty="0"/>
              <a:t> </a:t>
            </a:r>
            <a:r>
              <a:rPr lang="en-GB" dirty="0" err="1"/>
              <a:t>imati</a:t>
            </a:r>
            <a:r>
              <a:rPr lang="en-GB" dirty="0"/>
              <a:t> </a:t>
            </a:r>
            <a:r>
              <a:rPr lang="en-GB" dirty="0" err="1"/>
              <a:t>više</a:t>
            </a:r>
            <a:r>
              <a:rPr lang="en-GB" dirty="0"/>
              <a:t> od pet </a:t>
            </a:r>
            <a:r>
              <a:rPr lang="en-GB" dirty="0" err="1"/>
              <a:t>članica</a:t>
            </a:r>
            <a:r>
              <a:rPr lang="en-GB" dirty="0"/>
              <a:t>.</a:t>
            </a:r>
          </a:p>
          <a:p>
            <a:r>
              <a:rPr lang="en-GB" dirty="0"/>
              <a:t>Oblast/ </a:t>
            </a:r>
            <a:r>
              <a:rPr lang="en-GB" dirty="0" err="1"/>
              <a:t>sektor</a:t>
            </a:r>
            <a:r>
              <a:rPr lang="en-GB" dirty="0"/>
              <a:t>: </a:t>
            </a:r>
            <a:r>
              <a:rPr lang="en-GB" dirty="0" err="1"/>
              <a:t>projekat</a:t>
            </a:r>
            <a:r>
              <a:rPr lang="en-GB" dirty="0"/>
              <a:t> </a:t>
            </a:r>
            <a:r>
              <a:rPr lang="en-GB" dirty="0" err="1"/>
              <a:t>može</a:t>
            </a:r>
            <a:r>
              <a:rPr lang="en-GB" dirty="0"/>
              <a:t> </a:t>
            </a:r>
            <a:r>
              <a:rPr lang="en-GB" dirty="0" err="1"/>
              <a:t>doći</a:t>
            </a:r>
            <a:r>
              <a:rPr lang="en-GB" dirty="0"/>
              <a:t> 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bilo</a:t>
            </a:r>
            <a:r>
              <a:rPr lang="en-GB" dirty="0"/>
              <a:t> </a:t>
            </a:r>
            <a:r>
              <a:rPr lang="en-GB" dirty="0" err="1"/>
              <a:t>koje</a:t>
            </a:r>
            <a:r>
              <a:rPr lang="en-GB" dirty="0"/>
              <a:t> </a:t>
            </a:r>
            <a:r>
              <a:rPr lang="en-GB" dirty="0" err="1"/>
              <a:t>oblasti</a:t>
            </a:r>
            <a:r>
              <a:rPr lang="en-GB" dirty="0"/>
              <a:t> </a:t>
            </a:r>
            <a:r>
              <a:rPr lang="en-GB" dirty="0" err="1"/>
              <a:t>nauke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tehnologije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bilo</a:t>
            </a:r>
            <a:r>
              <a:rPr lang="en-GB" dirty="0"/>
              <a:t> </a:t>
            </a:r>
            <a:r>
              <a:rPr lang="en-GB" dirty="0" err="1"/>
              <a:t>kog</a:t>
            </a:r>
            <a:r>
              <a:rPr lang="en-GB" dirty="0"/>
              <a:t> </a:t>
            </a:r>
            <a:r>
              <a:rPr lang="en-GB" dirty="0" err="1"/>
              <a:t>industrijskog</a:t>
            </a:r>
            <a:r>
              <a:rPr lang="en-GB" dirty="0"/>
              <a:t> </a:t>
            </a:r>
            <a:r>
              <a:rPr lang="en-GB" dirty="0" err="1"/>
              <a:t>sektora</a:t>
            </a:r>
            <a:endParaRPr lang="en-GB" dirty="0"/>
          </a:p>
          <a:p>
            <a:r>
              <a:rPr lang="en-GB" dirty="0" err="1" smtClean="0"/>
              <a:t>Vreme</a:t>
            </a:r>
            <a:r>
              <a:rPr lang="en-GB" dirty="0" smtClean="0"/>
              <a:t> </a:t>
            </a:r>
            <a:r>
              <a:rPr lang="en-GB" dirty="0" err="1"/>
              <a:t>realizacije</a:t>
            </a:r>
            <a:r>
              <a:rPr lang="en-GB" dirty="0"/>
              <a:t> </a:t>
            </a:r>
            <a:r>
              <a:rPr lang="en-GB" dirty="0" err="1"/>
              <a:t>projekta</a:t>
            </a:r>
            <a:r>
              <a:rPr lang="en-GB" dirty="0"/>
              <a:t>: do 24 </a:t>
            </a:r>
            <a:r>
              <a:rPr lang="en-GB" dirty="0" err="1"/>
              <a:t>meseca</a:t>
            </a:r>
            <a:endParaRPr lang="en-GB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6369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8592" y="0"/>
            <a:ext cx="2795853" cy="1722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>
                <a:solidFill>
                  <a:schemeClr val="accent5">
                    <a:lumMod val="75000"/>
                  </a:schemeClr>
                </a:solidFill>
              </a:rPr>
              <a:t>Inovacioni vaučeri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0566"/>
            <a:ext cx="10515600" cy="5226422"/>
          </a:xfrm>
        </p:spPr>
        <p:txBody>
          <a:bodyPr>
            <a:normAutofit fontScale="55000" lnSpcReduction="20000"/>
          </a:bodyPr>
          <a:lstStyle/>
          <a:p>
            <a:r>
              <a:rPr lang="en-GB" dirty="0" err="1"/>
              <a:t>Inovacioni</a:t>
            </a:r>
            <a:r>
              <a:rPr lang="en-GB" dirty="0"/>
              <a:t> </a:t>
            </a:r>
            <a:r>
              <a:rPr lang="en-GB" dirty="0" err="1"/>
              <a:t>vaučeri</a:t>
            </a:r>
            <a:r>
              <a:rPr lang="en-GB" dirty="0"/>
              <a:t> </a:t>
            </a:r>
            <a:r>
              <a:rPr lang="en-GB" dirty="0" err="1"/>
              <a:t>predstavljaju</a:t>
            </a:r>
            <a:r>
              <a:rPr lang="en-GB" dirty="0"/>
              <a:t> </a:t>
            </a:r>
            <a:r>
              <a:rPr lang="en-GB" dirty="0" err="1"/>
              <a:t>jednostavan</a:t>
            </a:r>
            <a:r>
              <a:rPr lang="en-GB" dirty="0"/>
              <a:t> </a:t>
            </a:r>
            <a:r>
              <a:rPr lang="en-GB" dirty="0" err="1"/>
              <a:t>finansijski</a:t>
            </a:r>
            <a:r>
              <a:rPr lang="en-GB" dirty="0"/>
              <a:t> </a:t>
            </a:r>
            <a:r>
              <a:rPr lang="en-GB" dirty="0" err="1"/>
              <a:t>podsticaj</a:t>
            </a:r>
            <a:r>
              <a:rPr lang="en-GB" dirty="0"/>
              <a:t> </a:t>
            </a:r>
            <a:r>
              <a:rPr lang="en-GB" dirty="0" err="1"/>
              <a:t>koji</a:t>
            </a:r>
            <a:r>
              <a:rPr lang="en-GB" dirty="0"/>
              <a:t> </a:t>
            </a:r>
            <a:r>
              <a:rPr lang="en-GB" dirty="0" err="1"/>
              <a:t>omogućava</a:t>
            </a:r>
            <a:r>
              <a:rPr lang="en-GB" dirty="0"/>
              <a:t> </a:t>
            </a:r>
            <a:r>
              <a:rPr lang="en-GB" dirty="0" err="1"/>
              <a:t>mikro</a:t>
            </a:r>
            <a:r>
              <a:rPr lang="en-GB" dirty="0"/>
              <a:t>, </a:t>
            </a:r>
            <a:r>
              <a:rPr lang="en-GB" dirty="0" err="1"/>
              <a:t>malim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srednjim</a:t>
            </a:r>
            <a:r>
              <a:rPr lang="en-GB" dirty="0"/>
              <a:t> </a:t>
            </a:r>
            <a:r>
              <a:rPr lang="en-GB" dirty="0" err="1"/>
              <a:t>preduzećima</a:t>
            </a:r>
            <a:r>
              <a:rPr lang="en-GB" dirty="0"/>
              <a:t> da, </a:t>
            </a:r>
            <a:r>
              <a:rPr lang="en-GB" dirty="0" err="1"/>
              <a:t>koristeći</a:t>
            </a:r>
            <a:r>
              <a:rPr lang="en-GB" dirty="0"/>
              <a:t> </a:t>
            </a:r>
            <a:r>
              <a:rPr lang="en-GB" dirty="0" err="1"/>
              <a:t>usluge</a:t>
            </a:r>
            <a:r>
              <a:rPr lang="en-GB" dirty="0"/>
              <a:t> </a:t>
            </a:r>
            <a:r>
              <a:rPr lang="en-GB" dirty="0" err="1"/>
              <a:t>naučnoistraživačkog</a:t>
            </a:r>
            <a:r>
              <a:rPr lang="en-GB" dirty="0"/>
              <a:t> </a:t>
            </a:r>
            <a:r>
              <a:rPr lang="en-GB" dirty="0" err="1"/>
              <a:t>sektora</a:t>
            </a:r>
            <a:r>
              <a:rPr lang="en-GB" dirty="0"/>
              <a:t>, </a:t>
            </a:r>
            <a:r>
              <a:rPr lang="en-GB" dirty="0" err="1"/>
              <a:t>podignu</a:t>
            </a:r>
            <a:r>
              <a:rPr lang="en-GB" dirty="0"/>
              <a:t> </a:t>
            </a:r>
            <a:r>
              <a:rPr lang="en-GB" dirty="0" err="1"/>
              <a:t>nivo</a:t>
            </a:r>
            <a:r>
              <a:rPr lang="en-GB" dirty="0"/>
              <a:t> </a:t>
            </a:r>
            <a:r>
              <a:rPr lang="en-GB" dirty="0" err="1"/>
              <a:t>inovativnosti</a:t>
            </a:r>
            <a:r>
              <a:rPr lang="en-GB" dirty="0"/>
              <a:t> </a:t>
            </a:r>
            <a:r>
              <a:rPr lang="en-GB" dirty="0" err="1"/>
              <a:t>svojih</a:t>
            </a:r>
            <a:r>
              <a:rPr lang="en-GB" dirty="0"/>
              <a:t> </a:t>
            </a:r>
            <a:r>
              <a:rPr lang="en-GB" dirty="0" err="1"/>
              <a:t>proizvoda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postanu</a:t>
            </a:r>
            <a:r>
              <a:rPr lang="en-GB" dirty="0"/>
              <a:t> </a:t>
            </a:r>
            <a:r>
              <a:rPr lang="en-GB" dirty="0" err="1"/>
              <a:t>konkurentniji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tržištu</a:t>
            </a:r>
            <a:r>
              <a:rPr lang="en-GB" dirty="0"/>
              <a:t>. </a:t>
            </a:r>
            <a:r>
              <a:rPr lang="en-GB" dirty="0" err="1"/>
              <a:t>Namenjeni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preduzećima</a:t>
            </a:r>
            <a:r>
              <a:rPr lang="en-GB" dirty="0"/>
              <a:t> </a:t>
            </a:r>
            <a:r>
              <a:rPr lang="en-GB" dirty="0" err="1"/>
              <a:t>kojima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potrebne</a:t>
            </a:r>
            <a:r>
              <a:rPr lang="en-GB" dirty="0"/>
              <a:t> </a:t>
            </a:r>
            <a:r>
              <a:rPr lang="en-GB" dirty="0" err="1"/>
              <a:t>usluge</a:t>
            </a:r>
            <a:r>
              <a:rPr lang="en-GB" dirty="0"/>
              <a:t> </a:t>
            </a:r>
            <a:r>
              <a:rPr lang="en-GB" dirty="0" err="1"/>
              <a:t>naučnoistraživačkih</a:t>
            </a:r>
            <a:r>
              <a:rPr lang="en-GB" dirty="0"/>
              <a:t> </a:t>
            </a:r>
            <a:r>
              <a:rPr lang="en-GB" dirty="0" err="1"/>
              <a:t>organizacija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rešavanje</a:t>
            </a:r>
            <a:r>
              <a:rPr lang="en-GB" dirty="0"/>
              <a:t> </a:t>
            </a:r>
            <a:r>
              <a:rPr lang="en-GB" dirty="0" err="1"/>
              <a:t>tehničkog</a:t>
            </a:r>
            <a:r>
              <a:rPr lang="en-GB" dirty="0"/>
              <a:t>/</a:t>
            </a:r>
            <a:r>
              <a:rPr lang="en-GB" dirty="0" err="1"/>
              <a:t>tehnološkog</a:t>
            </a:r>
            <a:r>
              <a:rPr lang="en-GB" dirty="0"/>
              <a:t> </a:t>
            </a:r>
            <a:r>
              <a:rPr lang="en-GB" dirty="0" err="1"/>
              <a:t>problema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koji</a:t>
            </a:r>
            <a:r>
              <a:rPr lang="en-GB" dirty="0"/>
              <a:t> </a:t>
            </a:r>
            <a:r>
              <a:rPr lang="en-GB" dirty="0" err="1"/>
              <a:t>nailaze</a:t>
            </a:r>
            <a:r>
              <a:rPr lang="en-GB" dirty="0"/>
              <a:t> u </a:t>
            </a:r>
            <a:r>
              <a:rPr lang="en-GB" dirty="0" err="1"/>
              <a:t>svom</a:t>
            </a:r>
            <a:r>
              <a:rPr lang="en-GB" dirty="0"/>
              <a:t> </a:t>
            </a:r>
            <a:r>
              <a:rPr lang="en-GB" dirty="0" err="1"/>
              <a:t>poslovanju</a:t>
            </a:r>
            <a:r>
              <a:rPr lang="en-GB" dirty="0"/>
              <a:t>, </a:t>
            </a:r>
            <a:r>
              <a:rPr lang="en-GB" dirty="0" err="1"/>
              <a:t>odnosno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transfer </a:t>
            </a:r>
            <a:r>
              <a:rPr lang="en-GB" dirty="0" err="1"/>
              <a:t>naučnih</a:t>
            </a:r>
            <a:r>
              <a:rPr lang="en-GB" dirty="0"/>
              <a:t>, </a:t>
            </a:r>
            <a:r>
              <a:rPr lang="en-GB" dirty="0" err="1"/>
              <a:t>tehnoloških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inovativnih</a:t>
            </a:r>
            <a:r>
              <a:rPr lang="en-GB" dirty="0"/>
              <a:t> </a:t>
            </a:r>
            <a:r>
              <a:rPr lang="en-GB" dirty="0" err="1"/>
              <a:t>usluga</a:t>
            </a:r>
            <a:r>
              <a:rPr lang="en-GB" dirty="0"/>
              <a:t> </a:t>
            </a:r>
            <a:r>
              <a:rPr lang="en-GB" dirty="0" err="1"/>
              <a:t>koje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nove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preduzeće</a:t>
            </a:r>
            <a:r>
              <a:rPr lang="en-GB" dirty="0"/>
              <a:t>.</a:t>
            </a:r>
          </a:p>
          <a:p>
            <a:r>
              <a:rPr lang="en-GB" dirty="0" err="1"/>
              <a:t>Visina</a:t>
            </a:r>
            <a:r>
              <a:rPr lang="en-GB" dirty="0"/>
              <a:t> </a:t>
            </a:r>
            <a:r>
              <a:rPr lang="en-GB" dirty="0" err="1"/>
              <a:t>iznosa</a:t>
            </a:r>
            <a:r>
              <a:rPr lang="en-GB" dirty="0"/>
              <a:t> </a:t>
            </a:r>
            <a:r>
              <a:rPr lang="en-GB" dirty="0" err="1"/>
              <a:t>finansiranja</a:t>
            </a:r>
            <a:r>
              <a:rPr lang="en-GB" dirty="0"/>
              <a:t>:</a:t>
            </a:r>
          </a:p>
          <a:p>
            <a:r>
              <a:rPr lang="en-GB" dirty="0"/>
              <a:t>do 800.000 </a:t>
            </a:r>
            <a:r>
              <a:rPr lang="en-GB" dirty="0" err="1"/>
              <a:t>dinara</a:t>
            </a:r>
            <a:r>
              <a:rPr lang="en-GB" dirty="0"/>
              <a:t>, </a:t>
            </a:r>
            <a:r>
              <a:rPr lang="en-GB" dirty="0" err="1"/>
              <a:t>odnosno</a:t>
            </a:r>
            <a:r>
              <a:rPr lang="en-GB" dirty="0"/>
              <a:t> 60% </a:t>
            </a:r>
            <a:r>
              <a:rPr lang="en-GB" dirty="0" err="1"/>
              <a:t>ukupnih</a:t>
            </a:r>
            <a:r>
              <a:rPr lang="en-GB" dirty="0"/>
              <a:t> </a:t>
            </a:r>
            <a:r>
              <a:rPr lang="en-GB" dirty="0" err="1"/>
              <a:t>troškova</a:t>
            </a:r>
            <a:r>
              <a:rPr lang="en-GB" dirty="0"/>
              <a:t> </a:t>
            </a:r>
            <a:r>
              <a:rPr lang="en-GB" dirty="0" err="1"/>
              <a:t>usluge</a:t>
            </a:r>
            <a:r>
              <a:rPr lang="en-GB" dirty="0"/>
              <a:t>, ne </a:t>
            </a:r>
            <a:r>
              <a:rPr lang="en-GB" dirty="0" err="1"/>
              <a:t>uključujući</a:t>
            </a:r>
            <a:r>
              <a:rPr lang="en-GB" dirty="0"/>
              <a:t> </a:t>
            </a:r>
            <a:r>
              <a:rPr lang="en-GB" dirty="0" err="1"/>
              <a:t>porez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dodatu</a:t>
            </a:r>
            <a:r>
              <a:rPr lang="en-GB" dirty="0"/>
              <a:t> </a:t>
            </a:r>
            <a:r>
              <a:rPr lang="en-GB" dirty="0" err="1"/>
              <a:t>vrednost</a:t>
            </a:r>
            <a:r>
              <a:rPr lang="en-GB" dirty="0"/>
              <a:t> (PDV)</a:t>
            </a:r>
          </a:p>
          <a:p>
            <a:r>
              <a:rPr lang="en-GB" dirty="0" err="1"/>
              <a:t>najmanje</a:t>
            </a:r>
            <a:r>
              <a:rPr lang="en-GB" dirty="0"/>
              <a:t> 40% </a:t>
            </a:r>
            <a:r>
              <a:rPr lang="en-GB" dirty="0" err="1"/>
              <a:t>obezbeđuje</a:t>
            </a:r>
            <a:r>
              <a:rPr lang="en-GB" dirty="0"/>
              <a:t> </a:t>
            </a:r>
            <a:r>
              <a:rPr lang="en-GB" dirty="0" err="1"/>
              <a:t>podnosilac</a:t>
            </a:r>
            <a:r>
              <a:rPr lang="en-GB" dirty="0"/>
              <a:t> </a:t>
            </a:r>
            <a:r>
              <a:rPr lang="en-GB" dirty="0" err="1"/>
              <a:t>prijave</a:t>
            </a:r>
            <a:r>
              <a:rPr lang="en-GB" dirty="0"/>
              <a:t> 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drugih</a:t>
            </a:r>
            <a:r>
              <a:rPr lang="en-GB" dirty="0"/>
              <a:t> </a:t>
            </a:r>
            <a:r>
              <a:rPr lang="en-GB" dirty="0" err="1"/>
              <a:t>izvora</a:t>
            </a:r>
            <a:r>
              <a:rPr lang="en-GB" dirty="0"/>
              <a:t> </a:t>
            </a:r>
            <a:r>
              <a:rPr lang="en-GB" dirty="0" err="1"/>
              <a:t>nezavisno</a:t>
            </a:r>
            <a:r>
              <a:rPr lang="en-GB" dirty="0"/>
              <a:t> od Fonda.</a:t>
            </a:r>
          </a:p>
          <a:p>
            <a:r>
              <a:rPr lang="en-GB" dirty="0" err="1"/>
              <a:t>Jednom</a:t>
            </a:r>
            <a:r>
              <a:rPr lang="en-GB" dirty="0"/>
              <a:t> </a:t>
            </a:r>
            <a:r>
              <a:rPr lang="en-GB" dirty="0" err="1"/>
              <a:t>podnosiocu</a:t>
            </a:r>
            <a:r>
              <a:rPr lang="en-GB" dirty="0"/>
              <a:t> </a:t>
            </a:r>
            <a:r>
              <a:rPr lang="en-GB" dirty="0" err="1"/>
              <a:t>prijave</a:t>
            </a:r>
            <a:r>
              <a:rPr lang="en-GB" dirty="0"/>
              <a:t> </a:t>
            </a:r>
            <a:r>
              <a:rPr lang="en-GB" dirty="0" err="1"/>
              <a:t>mogu</a:t>
            </a:r>
            <a:r>
              <a:rPr lang="en-GB" dirty="0"/>
              <a:t> </a:t>
            </a:r>
            <a:r>
              <a:rPr lang="en-GB" dirty="0" err="1"/>
              <a:t>biti</a:t>
            </a:r>
            <a:r>
              <a:rPr lang="en-GB" dirty="0"/>
              <a:t> </a:t>
            </a:r>
            <a:r>
              <a:rPr lang="en-GB" dirty="0" err="1"/>
              <a:t>odobrena</a:t>
            </a:r>
            <a:r>
              <a:rPr lang="en-GB" dirty="0"/>
              <a:t> </a:t>
            </a:r>
            <a:r>
              <a:rPr lang="en-GB" dirty="0" err="1"/>
              <a:t>najviše</a:t>
            </a:r>
            <a:r>
              <a:rPr lang="en-GB" dirty="0"/>
              <a:t> </a:t>
            </a:r>
            <a:r>
              <a:rPr lang="en-GB" dirty="0" err="1"/>
              <a:t>dva</a:t>
            </a:r>
            <a:r>
              <a:rPr lang="en-GB" dirty="0"/>
              <a:t> </a:t>
            </a:r>
            <a:r>
              <a:rPr lang="en-GB" dirty="0" err="1"/>
              <a:t>inovaciona</a:t>
            </a:r>
            <a:r>
              <a:rPr lang="en-GB" dirty="0"/>
              <a:t> </a:t>
            </a:r>
            <a:r>
              <a:rPr lang="en-GB" dirty="0" err="1"/>
              <a:t>vaučera</a:t>
            </a:r>
            <a:r>
              <a:rPr lang="en-GB" dirty="0"/>
              <a:t>, u </a:t>
            </a:r>
            <a:r>
              <a:rPr lang="en-GB" dirty="0" err="1"/>
              <a:t>ukupnom</a:t>
            </a:r>
            <a:r>
              <a:rPr lang="en-GB" dirty="0"/>
              <a:t> </a:t>
            </a:r>
            <a:r>
              <a:rPr lang="en-GB" dirty="0" err="1"/>
              <a:t>maksimalnom</a:t>
            </a:r>
            <a:r>
              <a:rPr lang="en-GB" dirty="0"/>
              <a:t> </a:t>
            </a:r>
            <a:r>
              <a:rPr lang="en-GB" dirty="0" err="1"/>
              <a:t>iznosu</a:t>
            </a:r>
            <a:r>
              <a:rPr lang="en-GB" dirty="0"/>
              <a:t> od 1.200.000 </a:t>
            </a:r>
            <a:r>
              <a:rPr lang="en-GB" dirty="0" err="1"/>
              <a:t>dinara</a:t>
            </a:r>
            <a:r>
              <a:rPr lang="en-GB" dirty="0"/>
              <a:t>.</a:t>
            </a:r>
          </a:p>
          <a:p>
            <a:r>
              <a:rPr lang="en-GB" dirty="0" err="1"/>
              <a:t>Uslovi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konkurisanje</a:t>
            </a:r>
            <a:r>
              <a:rPr lang="en-GB" dirty="0"/>
              <a:t>:</a:t>
            </a:r>
          </a:p>
          <a:p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podnosioca</a:t>
            </a:r>
            <a:r>
              <a:rPr lang="en-GB" dirty="0"/>
              <a:t> </a:t>
            </a:r>
            <a:r>
              <a:rPr lang="en-GB" dirty="0" err="1"/>
              <a:t>prijave</a:t>
            </a:r>
            <a:endParaRPr lang="en-GB" dirty="0"/>
          </a:p>
          <a:p>
            <a:r>
              <a:rPr lang="en-GB" dirty="0" err="1"/>
              <a:t>mikro</a:t>
            </a:r>
            <a:r>
              <a:rPr lang="en-GB" dirty="0"/>
              <a:t>, mala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srednja</a:t>
            </a:r>
            <a:r>
              <a:rPr lang="en-GB" dirty="0"/>
              <a:t> </a:t>
            </a:r>
            <a:r>
              <a:rPr lang="en-GB" dirty="0" err="1"/>
              <a:t>preduzeća</a:t>
            </a:r>
            <a:r>
              <a:rPr lang="en-GB" dirty="0"/>
              <a:t> </a:t>
            </a:r>
            <a:r>
              <a:rPr lang="en-GB" dirty="0" err="1"/>
              <a:t>osnovana</a:t>
            </a:r>
            <a:r>
              <a:rPr lang="en-GB" dirty="0"/>
              <a:t> u </a:t>
            </a:r>
            <a:r>
              <a:rPr lang="en-GB" dirty="0" err="1"/>
              <a:t>skladu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trenutno</a:t>
            </a:r>
            <a:r>
              <a:rPr lang="en-GB" dirty="0"/>
              <a:t> </a:t>
            </a:r>
            <a:r>
              <a:rPr lang="en-GB" dirty="0" err="1"/>
              <a:t>važećim</a:t>
            </a:r>
            <a:r>
              <a:rPr lang="en-GB" dirty="0"/>
              <a:t> </a:t>
            </a:r>
            <a:r>
              <a:rPr lang="en-GB" dirty="0" err="1"/>
              <a:t>srpskim</a:t>
            </a:r>
            <a:r>
              <a:rPr lang="en-GB" dirty="0"/>
              <a:t> </a:t>
            </a:r>
            <a:r>
              <a:rPr lang="en-GB" dirty="0" err="1"/>
              <a:t>zakonom</a:t>
            </a:r>
            <a:r>
              <a:rPr lang="en-GB" dirty="0"/>
              <a:t> o </a:t>
            </a:r>
            <a:r>
              <a:rPr lang="en-GB" dirty="0" err="1"/>
              <a:t>privrednim</a:t>
            </a:r>
            <a:r>
              <a:rPr lang="en-GB" dirty="0"/>
              <a:t> </a:t>
            </a:r>
            <a:r>
              <a:rPr lang="en-GB" dirty="0" err="1"/>
              <a:t>društvima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registrovana</a:t>
            </a:r>
            <a:r>
              <a:rPr lang="en-GB" dirty="0"/>
              <a:t> u </a:t>
            </a:r>
            <a:r>
              <a:rPr lang="en-GB" dirty="0" err="1"/>
              <a:t>Agenciji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privredne</a:t>
            </a:r>
            <a:r>
              <a:rPr lang="en-GB" dirty="0"/>
              <a:t> </a:t>
            </a:r>
            <a:r>
              <a:rPr lang="en-GB" dirty="0" err="1" smtClean="0"/>
              <a:t>registre</a:t>
            </a:r>
            <a:r>
              <a:rPr lang="sr-Latn-RS" dirty="0" smtClean="0"/>
              <a:t>, </a:t>
            </a:r>
            <a:r>
              <a:rPr lang="en-GB" dirty="0" err="1" smtClean="0"/>
              <a:t>sa</a:t>
            </a:r>
            <a:r>
              <a:rPr lang="en-GB" dirty="0" smtClean="0"/>
              <a:t> </a:t>
            </a:r>
            <a:r>
              <a:rPr lang="en-GB" dirty="0" err="1"/>
              <a:t>sedištem</a:t>
            </a:r>
            <a:r>
              <a:rPr lang="en-GB" dirty="0"/>
              <a:t> u </a:t>
            </a:r>
            <a:r>
              <a:rPr lang="en-GB" dirty="0" err="1" smtClean="0"/>
              <a:t>Srbiji</a:t>
            </a:r>
            <a:r>
              <a:rPr lang="sr-Latn-RS" dirty="0" smtClean="0"/>
              <a:t>, u</a:t>
            </a:r>
            <a:r>
              <a:rPr lang="en-GB" dirty="0" smtClean="0"/>
              <a:t> </a:t>
            </a:r>
            <a:r>
              <a:rPr lang="en-GB" dirty="0" err="1"/>
              <a:t>većinskom</a:t>
            </a:r>
            <a:r>
              <a:rPr lang="en-GB" dirty="0"/>
              <a:t> </a:t>
            </a:r>
            <a:r>
              <a:rPr lang="en-GB" dirty="0" err="1"/>
              <a:t>privatnom</a:t>
            </a:r>
            <a:r>
              <a:rPr lang="en-GB" dirty="0"/>
              <a:t> </a:t>
            </a:r>
            <a:r>
              <a:rPr lang="en-GB" dirty="0" err="1" smtClean="0"/>
              <a:t>vlasništvu</a:t>
            </a:r>
            <a:r>
              <a:rPr lang="sr-Latn-RS" dirty="0" smtClean="0"/>
              <a:t>.</a:t>
            </a:r>
            <a:endParaRPr lang="en-GB" dirty="0"/>
          </a:p>
          <a:p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pružaoca</a:t>
            </a:r>
            <a:r>
              <a:rPr lang="en-GB" dirty="0"/>
              <a:t> </a:t>
            </a:r>
            <a:r>
              <a:rPr lang="en-GB" dirty="0" err="1" smtClean="0"/>
              <a:t>usluge</a:t>
            </a:r>
            <a:r>
              <a:rPr lang="sr-Latn-RS" dirty="0" smtClean="0"/>
              <a:t>: </a:t>
            </a:r>
            <a:r>
              <a:rPr lang="en-GB" dirty="0" err="1" smtClean="0"/>
              <a:t>naučnoistraživačke</a:t>
            </a:r>
            <a:r>
              <a:rPr lang="en-GB" dirty="0" smtClean="0"/>
              <a:t> </a:t>
            </a:r>
            <a:r>
              <a:rPr lang="en-GB" dirty="0" err="1"/>
              <a:t>organizacije</a:t>
            </a:r>
            <a:r>
              <a:rPr lang="en-GB" dirty="0"/>
              <a:t> 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javnog</a:t>
            </a:r>
            <a:r>
              <a:rPr lang="en-GB" dirty="0"/>
              <a:t> </a:t>
            </a:r>
            <a:r>
              <a:rPr lang="en-GB" dirty="0" err="1"/>
              <a:t>sektora</a:t>
            </a:r>
            <a:r>
              <a:rPr lang="en-GB" dirty="0"/>
              <a:t> </a:t>
            </a:r>
            <a:r>
              <a:rPr lang="en-GB" dirty="0" err="1"/>
              <a:t>registrovane</a:t>
            </a:r>
            <a:r>
              <a:rPr lang="en-GB" dirty="0"/>
              <a:t> u </a:t>
            </a:r>
            <a:r>
              <a:rPr lang="en-GB" dirty="0" err="1"/>
              <a:t>Srbiji</a:t>
            </a:r>
            <a:r>
              <a:rPr lang="en-GB" dirty="0"/>
              <a:t> (minimum 51% </a:t>
            </a:r>
            <a:r>
              <a:rPr lang="en-GB" dirty="0" err="1"/>
              <a:t>direktno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indirektno</a:t>
            </a:r>
            <a:r>
              <a:rPr lang="en-GB" dirty="0"/>
              <a:t> u </a:t>
            </a:r>
            <a:r>
              <a:rPr lang="en-GB" dirty="0" err="1"/>
              <a:t>državnom</a:t>
            </a:r>
            <a:r>
              <a:rPr lang="en-GB" dirty="0"/>
              <a:t> </a:t>
            </a:r>
            <a:r>
              <a:rPr lang="en-GB" dirty="0" err="1"/>
              <a:t>vlasništvu</a:t>
            </a:r>
            <a:r>
              <a:rPr lang="en-GB" dirty="0" smtClean="0"/>
              <a:t>)</a:t>
            </a:r>
            <a:r>
              <a:rPr lang="sr-Latn-RS" dirty="0" smtClean="0"/>
              <a:t>, </a:t>
            </a:r>
            <a:r>
              <a:rPr lang="en-GB" dirty="0" err="1" smtClean="0"/>
              <a:t>naučnoistraživačke</a:t>
            </a:r>
            <a:r>
              <a:rPr lang="en-GB" dirty="0" smtClean="0"/>
              <a:t> </a:t>
            </a:r>
            <a:r>
              <a:rPr lang="en-GB" dirty="0" err="1"/>
              <a:t>organizacije</a:t>
            </a:r>
            <a:r>
              <a:rPr lang="en-GB" dirty="0"/>
              <a:t> </a:t>
            </a:r>
            <a:r>
              <a:rPr lang="en-GB" dirty="0" err="1"/>
              <a:t>akreditovane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obavljanje</a:t>
            </a:r>
            <a:r>
              <a:rPr lang="en-GB" dirty="0"/>
              <a:t> </a:t>
            </a:r>
            <a:r>
              <a:rPr lang="en-GB" dirty="0" err="1"/>
              <a:t>naučnoistraživačke</a:t>
            </a:r>
            <a:r>
              <a:rPr lang="en-GB" dirty="0"/>
              <a:t> </a:t>
            </a:r>
            <a:r>
              <a:rPr lang="en-GB" dirty="0" err="1"/>
              <a:t>delatnosti</a:t>
            </a:r>
            <a:r>
              <a:rPr lang="en-GB" dirty="0"/>
              <a:t> od </a:t>
            </a:r>
            <a:r>
              <a:rPr lang="en-GB" dirty="0" err="1"/>
              <a:t>strane</a:t>
            </a:r>
            <a:r>
              <a:rPr lang="en-GB" dirty="0"/>
              <a:t> </a:t>
            </a:r>
            <a:r>
              <a:rPr lang="en-GB" dirty="0" err="1"/>
              <a:t>Ministarstva</a:t>
            </a:r>
            <a:r>
              <a:rPr lang="en-GB" dirty="0"/>
              <a:t> </a:t>
            </a:r>
            <a:r>
              <a:rPr lang="en-GB" dirty="0" err="1"/>
              <a:t>prosvete</a:t>
            </a:r>
            <a:r>
              <a:rPr lang="en-GB" dirty="0"/>
              <a:t>, </a:t>
            </a:r>
            <a:r>
              <a:rPr lang="en-GB" dirty="0" err="1"/>
              <a:t>nauke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tehnološkog</a:t>
            </a:r>
            <a:r>
              <a:rPr lang="en-GB" dirty="0"/>
              <a:t> </a:t>
            </a:r>
            <a:r>
              <a:rPr lang="en-GB" dirty="0" err="1"/>
              <a:t>razvoja</a:t>
            </a:r>
            <a:r>
              <a:rPr lang="en-GB" dirty="0"/>
              <a:t> (</a:t>
            </a:r>
            <a:r>
              <a:rPr lang="en-GB" dirty="0" err="1"/>
              <a:t>uključujući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one u </a:t>
            </a:r>
            <a:r>
              <a:rPr lang="en-GB" dirty="0" err="1"/>
              <a:t>privatnom</a:t>
            </a:r>
            <a:r>
              <a:rPr lang="en-GB" dirty="0"/>
              <a:t> </a:t>
            </a:r>
            <a:r>
              <a:rPr lang="en-GB" dirty="0" err="1"/>
              <a:t>vlasništvu</a:t>
            </a:r>
            <a:r>
              <a:rPr lang="en-GB" dirty="0"/>
              <a:t>).</a:t>
            </a:r>
          </a:p>
          <a:p>
            <a:pPr marL="0" indent="0">
              <a:buNone/>
            </a:pPr>
            <a:r>
              <a:rPr lang="en-GB" dirty="0" err="1" smtClean="0"/>
              <a:t>Usluge</a:t>
            </a:r>
            <a:r>
              <a:rPr lang="en-GB" dirty="0" smtClean="0"/>
              <a:t> </a:t>
            </a:r>
            <a:r>
              <a:rPr lang="en-GB" dirty="0" err="1"/>
              <a:t>koje</a:t>
            </a:r>
            <a:r>
              <a:rPr lang="en-GB" dirty="0"/>
              <a:t> se </a:t>
            </a:r>
            <a:r>
              <a:rPr lang="en-GB" dirty="0" err="1" smtClean="0"/>
              <a:t>finansiraju</a:t>
            </a:r>
            <a:r>
              <a:rPr lang="en-GB" dirty="0" smtClean="0"/>
              <a:t>:</a:t>
            </a:r>
            <a:r>
              <a:rPr lang="sr-Latn-RS" dirty="0" smtClean="0"/>
              <a:t> </a:t>
            </a:r>
            <a:r>
              <a:rPr lang="en-GB" dirty="0" err="1" smtClean="0"/>
              <a:t>Razvoj</a:t>
            </a:r>
            <a:r>
              <a:rPr lang="en-GB" dirty="0" smtClean="0"/>
              <a:t> </a:t>
            </a:r>
            <a:r>
              <a:rPr lang="en-GB" dirty="0" err="1"/>
              <a:t>novih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poboljšanje</a:t>
            </a:r>
            <a:r>
              <a:rPr lang="en-GB" dirty="0"/>
              <a:t> </a:t>
            </a:r>
            <a:r>
              <a:rPr lang="en-GB" dirty="0" err="1"/>
              <a:t>postojećih</a:t>
            </a:r>
            <a:r>
              <a:rPr lang="en-GB" dirty="0"/>
              <a:t> </a:t>
            </a:r>
            <a:r>
              <a:rPr lang="en-GB" dirty="0" err="1"/>
              <a:t>proizvoda</a:t>
            </a:r>
            <a:r>
              <a:rPr lang="en-GB" dirty="0"/>
              <a:t> (u </a:t>
            </a:r>
            <a:r>
              <a:rPr lang="en-GB" dirty="0" err="1"/>
              <a:t>odnosu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funkcije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kvalitet</a:t>
            </a:r>
            <a:r>
              <a:rPr lang="en-GB" dirty="0"/>
              <a:t>), </a:t>
            </a:r>
            <a:r>
              <a:rPr lang="en-GB" dirty="0" err="1"/>
              <a:t>procesa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 smtClean="0"/>
              <a:t>usluga</a:t>
            </a:r>
            <a:r>
              <a:rPr lang="en-GB" dirty="0" smtClean="0"/>
              <a:t>;</a:t>
            </a:r>
            <a:r>
              <a:rPr lang="sr-Latn-RS" dirty="0" smtClean="0"/>
              <a:t> </a:t>
            </a:r>
            <a:r>
              <a:rPr lang="en-GB" dirty="0" err="1" smtClean="0"/>
              <a:t>Dokaz</a:t>
            </a:r>
            <a:r>
              <a:rPr lang="en-GB" dirty="0" smtClean="0"/>
              <a:t> </a:t>
            </a:r>
            <a:r>
              <a:rPr lang="en-GB" dirty="0" err="1" smtClean="0"/>
              <a:t>koncepta</a:t>
            </a:r>
            <a:r>
              <a:rPr lang="en-GB" dirty="0" smtClean="0"/>
              <a:t>;</a:t>
            </a:r>
            <a:r>
              <a:rPr lang="sr-Latn-RS" dirty="0" smtClean="0"/>
              <a:t> </a:t>
            </a:r>
            <a:r>
              <a:rPr lang="en-GB" dirty="0" err="1" smtClean="0"/>
              <a:t>Studija</a:t>
            </a:r>
            <a:r>
              <a:rPr lang="en-GB" dirty="0" smtClean="0"/>
              <a:t> </a:t>
            </a:r>
            <a:r>
              <a:rPr lang="en-GB" dirty="0" err="1" smtClean="0"/>
              <a:t>izvodljivosti</a:t>
            </a:r>
            <a:r>
              <a:rPr lang="en-GB" dirty="0" smtClean="0"/>
              <a:t>;</a:t>
            </a:r>
            <a:r>
              <a:rPr lang="sr-Latn-RS" dirty="0" smtClean="0"/>
              <a:t> </a:t>
            </a:r>
            <a:r>
              <a:rPr lang="en-GB" dirty="0" err="1" smtClean="0"/>
              <a:t>Proizvodnja</a:t>
            </a:r>
            <a:r>
              <a:rPr lang="en-GB" dirty="0" smtClean="0"/>
              <a:t> </a:t>
            </a:r>
            <a:r>
              <a:rPr lang="en-GB" dirty="0" err="1"/>
              <a:t>laboratorijskog</a:t>
            </a:r>
            <a:r>
              <a:rPr lang="en-GB" dirty="0"/>
              <a:t> </a:t>
            </a:r>
            <a:r>
              <a:rPr lang="en-GB" dirty="0" err="1" smtClean="0"/>
              <a:t>prototipa</a:t>
            </a:r>
            <a:r>
              <a:rPr lang="en-GB" dirty="0" smtClean="0"/>
              <a:t>;</a:t>
            </a:r>
            <a:r>
              <a:rPr lang="sr-Latn-RS" dirty="0" smtClean="0"/>
              <a:t> </a:t>
            </a:r>
            <a:r>
              <a:rPr lang="en-GB" dirty="0" err="1" smtClean="0"/>
              <a:t>Izrada</a:t>
            </a:r>
            <a:r>
              <a:rPr lang="en-GB" dirty="0" smtClean="0"/>
              <a:t> </a:t>
            </a:r>
            <a:r>
              <a:rPr lang="en-GB" dirty="0" err="1"/>
              <a:t>demonstracionog</a:t>
            </a:r>
            <a:r>
              <a:rPr lang="en-GB" dirty="0"/>
              <a:t> </a:t>
            </a:r>
            <a:r>
              <a:rPr lang="en-GB" dirty="0" err="1" smtClean="0"/>
              <a:t>prototipa</a:t>
            </a:r>
            <a:r>
              <a:rPr lang="en-GB" dirty="0" smtClean="0"/>
              <a:t>;</a:t>
            </a:r>
            <a:r>
              <a:rPr lang="sr-Latn-RS" dirty="0" smtClean="0"/>
              <a:t> </a:t>
            </a:r>
            <a:r>
              <a:rPr lang="en-GB" dirty="0" err="1" smtClean="0"/>
              <a:t>Različiti</a:t>
            </a:r>
            <a:r>
              <a:rPr lang="en-GB" dirty="0" smtClean="0"/>
              <a:t> </a:t>
            </a:r>
            <a:r>
              <a:rPr lang="en-GB" dirty="0" err="1"/>
              <a:t>vidovi</a:t>
            </a:r>
            <a:r>
              <a:rPr lang="en-GB" dirty="0"/>
              <a:t> </a:t>
            </a:r>
            <a:r>
              <a:rPr lang="en-GB" dirty="0" err="1"/>
              <a:t>ispitivanja</a:t>
            </a:r>
            <a:r>
              <a:rPr lang="en-GB" dirty="0"/>
              <a:t> (u </a:t>
            </a:r>
            <a:r>
              <a:rPr lang="en-GB" dirty="0" err="1"/>
              <a:t>laboratoriji</a:t>
            </a:r>
            <a:r>
              <a:rPr lang="en-GB" dirty="0"/>
              <a:t>, u pilot </a:t>
            </a:r>
            <a:r>
              <a:rPr lang="en-GB" dirty="0" err="1"/>
              <a:t>postrojenju</a:t>
            </a:r>
            <a:r>
              <a:rPr lang="en-GB" dirty="0" smtClean="0"/>
              <a:t>);</a:t>
            </a:r>
            <a:r>
              <a:rPr lang="sr-Latn-RS" dirty="0" smtClean="0"/>
              <a:t> </a:t>
            </a:r>
            <a:r>
              <a:rPr lang="en-GB" dirty="0" err="1" smtClean="0"/>
              <a:t>Validacija</a:t>
            </a:r>
            <a:r>
              <a:rPr lang="en-GB" dirty="0" smtClean="0"/>
              <a:t> </a:t>
            </a:r>
            <a:r>
              <a:rPr lang="en-GB" dirty="0" err="1" smtClean="0"/>
              <a:t>tehnologije</a:t>
            </a:r>
            <a:r>
              <a:rPr lang="en-GB" dirty="0" smtClean="0"/>
              <a:t>;</a:t>
            </a:r>
            <a:r>
              <a:rPr lang="sr-Latn-RS" dirty="0" smtClean="0"/>
              <a:t> </a:t>
            </a:r>
            <a:r>
              <a:rPr lang="en-GB" dirty="0" err="1" smtClean="0"/>
              <a:t>Validacija</a:t>
            </a:r>
            <a:r>
              <a:rPr lang="en-GB" dirty="0" smtClean="0"/>
              <a:t> </a:t>
            </a:r>
            <a:r>
              <a:rPr lang="en-GB" dirty="0" err="1"/>
              <a:t>novih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poboljšanih</a:t>
            </a:r>
            <a:r>
              <a:rPr lang="en-GB" dirty="0"/>
              <a:t> </a:t>
            </a:r>
            <a:r>
              <a:rPr lang="en-GB" dirty="0" err="1"/>
              <a:t>proizvoda</a:t>
            </a:r>
            <a:r>
              <a:rPr lang="en-GB" dirty="0"/>
              <a:t>, </a:t>
            </a:r>
            <a:r>
              <a:rPr lang="en-GB" dirty="0" err="1"/>
              <a:t>procesa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 smtClean="0"/>
              <a:t>usluga</a:t>
            </a:r>
            <a:r>
              <a:rPr lang="en-GB" dirty="0" smtClean="0"/>
              <a:t>;</a:t>
            </a:r>
            <a:r>
              <a:rPr lang="sr-Latn-RS" dirty="0" smtClean="0"/>
              <a:t> </a:t>
            </a:r>
            <a:r>
              <a:rPr lang="en-GB" dirty="0" err="1" smtClean="0"/>
              <a:t>Savetodavne</a:t>
            </a:r>
            <a:r>
              <a:rPr lang="en-GB" dirty="0" smtClean="0"/>
              <a:t> </a:t>
            </a:r>
            <a:r>
              <a:rPr lang="en-GB" dirty="0" err="1"/>
              <a:t>usluge</a:t>
            </a:r>
            <a:r>
              <a:rPr lang="en-GB" dirty="0"/>
              <a:t> u </a:t>
            </a:r>
            <a:r>
              <a:rPr lang="en-GB" dirty="0" err="1"/>
              <a:t>vezi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inovacionom</a:t>
            </a:r>
            <a:r>
              <a:rPr lang="en-GB" dirty="0"/>
              <a:t> </a:t>
            </a:r>
            <a:r>
              <a:rPr lang="en-GB" dirty="0" err="1" smtClean="0"/>
              <a:t>delatnošću</a:t>
            </a:r>
            <a:r>
              <a:rPr lang="en-GB" dirty="0" smtClean="0"/>
              <a:t>;</a:t>
            </a:r>
            <a:r>
              <a:rPr lang="sr-Latn-RS" dirty="0" smtClean="0"/>
              <a:t> </a:t>
            </a:r>
            <a:r>
              <a:rPr lang="en-GB" dirty="0" err="1" smtClean="0"/>
              <a:t>Razvoj</a:t>
            </a:r>
            <a:r>
              <a:rPr lang="en-GB" dirty="0" smtClean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uvođenje</a:t>
            </a:r>
            <a:r>
              <a:rPr lang="en-GB" dirty="0"/>
              <a:t> </a:t>
            </a:r>
            <a:r>
              <a:rPr lang="en-GB" dirty="0" err="1"/>
              <a:t>posebnog</a:t>
            </a:r>
            <a:r>
              <a:rPr lang="en-GB" dirty="0"/>
              <a:t> </a:t>
            </a:r>
            <a:r>
              <a:rPr lang="en-GB" dirty="0" err="1"/>
              <a:t>softvera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proizvod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proces</a:t>
            </a:r>
            <a:r>
              <a:rPr lang="en-GB" dirty="0"/>
              <a:t> (u </a:t>
            </a:r>
            <a:r>
              <a:rPr lang="en-GB" dirty="0" err="1"/>
              <a:t>okviru</a:t>
            </a:r>
            <a:r>
              <a:rPr lang="en-GB" dirty="0"/>
              <a:t> </a:t>
            </a:r>
            <a:r>
              <a:rPr lang="en-GB" dirty="0" err="1"/>
              <a:t>razvoja</a:t>
            </a:r>
            <a:r>
              <a:rPr lang="en-GB" dirty="0" smtClean="0"/>
              <a:t>);</a:t>
            </a:r>
            <a:r>
              <a:rPr lang="sr-Latn-RS" dirty="0" smtClean="0"/>
              <a:t> </a:t>
            </a:r>
            <a:r>
              <a:rPr lang="en-GB" dirty="0" err="1" smtClean="0"/>
              <a:t>Tehno-ekonomska</a:t>
            </a:r>
            <a:r>
              <a:rPr lang="en-GB" dirty="0" smtClean="0"/>
              <a:t> </a:t>
            </a:r>
            <a:r>
              <a:rPr lang="en-GB" dirty="0" err="1"/>
              <a:t>analiza</a:t>
            </a:r>
            <a:r>
              <a:rPr lang="en-GB" dirty="0"/>
              <a:t> u </a:t>
            </a:r>
            <a:r>
              <a:rPr lang="en-GB" dirty="0" err="1"/>
              <a:t>vezi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uslugom</a:t>
            </a:r>
            <a:r>
              <a:rPr lang="en-GB" dirty="0"/>
              <a:t> </a:t>
            </a:r>
            <a:r>
              <a:rPr lang="en-GB" dirty="0" err="1"/>
              <a:t>koja</a:t>
            </a:r>
            <a:r>
              <a:rPr lang="en-GB" dirty="0"/>
              <a:t> se </a:t>
            </a:r>
            <a:r>
              <a:rPr lang="en-GB" dirty="0" err="1"/>
              <a:t>pruža</a:t>
            </a:r>
            <a:r>
              <a:rPr lang="en-GB" dirty="0"/>
              <a:t>. </a:t>
            </a:r>
            <a:r>
              <a:rPr lang="en-GB" dirty="0" err="1"/>
              <a:t>Maksimum</a:t>
            </a:r>
            <a:r>
              <a:rPr lang="en-GB" dirty="0"/>
              <a:t> 20% </a:t>
            </a:r>
            <a:r>
              <a:rPr lang="en-GB" dirty="0" err="1"/>
              <a:t>vrednosti</a:t>
            </a:r>
            <a:r>
              <a:rPr lang="en-GB" dirty="0"/>
              <a:t> </a:t>
            </a:r>
            <a:r>
              <a:rPr lang="en-GB" dirty="0" err="1"/>
              <a:t>inovacionog</a:t>
            </a:r>
            <a:r>
              <a:rPr lang="en-GB" dirty="0"/>
              <a:t> </a:t>
            </a:r>
            <a:r>
              <a:rPr lang="en-GB" dirty="0" err="1"/>
              <a:t>vaučera</a:t>
            </a:r>
            <a:r>
              <a:rPr lang="en-GB" dirty="0"/>
              <a:t> </a:t>
            </a:r>
            <a:r>
              <a:rPr lang="en-GB" dirty="0" err="1"/>
              <a:t>može</a:t>
            </a:r>
            <a:r>
              <a:rPr lang="en-GB" dirty="0"/>
              <a:t> </a:t>
            </a:r>
            <a:r>
              <a:rPr lang="en-GB" dirty="0" err="1"/>
              <a:t>biti</a:t>
            </a:r>
            <a:r>
              <a:rPr lang="en-GB" dirty="0"/>
              <a:t> </a:t>
            </a:r>
            <a:r>
              <a:rPr lang="en-GB" dirty="0" err="1"/>
              <a:t>planirano</a:t>
            </a:r>
            <a:r>
              <a:rPr lang="en-GB" dirty="0"/>
              <a:t> u </a:t>
            </a:r>
            <a:r>
              <a:rPr lang="en-GB" dirty="0" err="1"/>
              <a:t>ove</a:t>
            </a:r>
            <a:r>
              <a:rPr lang="en-GB" dirty="0"/>
              <a:t> </a:t>
            </a:r>
            <a:r>
              <a:rPr lang="en-GB" dirty="0" err="1" smtClean="0"/>
              <a:t>svrhe</a:t>
            </a:r>
            <a:r>
              <a:rPr lang="en-GB" dirty="0" smtClean="0"/>
              <a:t>;</a:t>
            </a:r>
            <a:r>
              <a:rPr lang="sr-Latn-RS" dirty="0" smtClean="0"/>
              <a:t> </a:t>
            </a:r>
            <a:r>
              <a:rPr lang="en-GB" dirty="0" err="1" smtClean="0"/>
              <a:t>Specifična</a:t>
            </a:r>
            <a:r>
              <a:rPr lang="en-GB" dirty="0" smtClean="0"/>
              <a:t> </a:t>
            </a:r>
            <a:r>
              <a:rPr lang="en-GB" dirty="0" err="1"/>
              <a:t>stručna</a:t>
            </a:r>
            <a:r>
              <a:rPr lang="en-GB" dirty="0"/>
              <a:t> </a:t>
            </a:r>
            <a:r>
              <a:rPr lang="en-GB" dirty="0" err="1"/>
              <a:t>obuka</a:t>
            </a:r>
            <a:r>
              <a:rPr lang="en-GB" dirty="0"/>
              <a:t> u </a:t>
            </a:r>
            <a:r>
              <a:rPr lang="en-GB" dirty="0" err="1"/>
              <a:t>vezi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razvojem</a:t>
            </a:r>
            <a:r>
              <a:rPr lang="en-GB" dirty="0"/>
              <a:t> </a:t>
            </a:r>
            <a:r>
              <a:rPr lang="en-GB" dirty="0" err="1"/>
              <a:t>tehnološkog</a:t>
            </a:r>
            <a:r>
              <a:rPr lang="en-GB" dirty="0"/>
              <a:t> </a:t>
            </a:r>
            <a:r>
              <a:rPr lang="en-GB" dirty="0" err="1"/>
              <a:t>rešenja</a:t>
            </a:r>
            <a:r>
              <a:rPr lang="en-GB" dirty="0"/>
              <a:t>. </a:t>
            </a:r>
            <a:r>
              <a:rPr lang="en-GB" dirty="0" err="1"/>
              <a:t>Maksimum</a:t>
            </a:r>
            <a:r>
              <a:rPr lang="en-GB" dirty="0"/>
              <a:t> 20% </a:t>
            </a:r>
            <a:r>
              <a:rPr lang="en-GB" dirty="0" err="1"/>
              <a:t>vrednosti</a:t>
            </a:r>
            <a:r>
              <a:rPr lang="en-GB" dirty="0"/>
              <a:t> </a:t>
            </a:r>
            <a:r>
              <a:rPr lang="en-GB" dirty="0" err="1"/>
              <a:t>inovacionog</a:t>
            </a:r>
            <a:r>
              <a:rPr lang="en-GB" dirty="0"/>
              <a:t> </a:t>
            </a:r>
            <a:r>
              <a:rPr lang="en-GB" dirty="0" err="1"/>
              <a:t>vaučera</a:t>
            </a:r>
            <a:r>
              <a:rPr lang="en-GB" dirty="0"/>
              <a:t> </a:t>
            </a:r>
            <a:r>
              <a:rPr lang="en-GB" dirty="0" err="1"/>
              <a:t>može</a:t>
            </a:r>
            <a:r>
              <a:rPr lang="en-GB" dirty="0"/>
              <a:t> </a:t>
            </a:r>
            <a:r>
              <a:rPr lang="en-GB" dirty="0" err="1"/>
              <a:t>biti</a:t>
            </a:r>
            <a:r>
              <a:rPr lang="en-GB" dirty="0"/>
              <a:t> </a:t>
            </a:r>
            <a:r>
              <a:rPr lang="en-GB" dirty="0" err="1"/>
              <a:t>planirano</a:t>
            </a:r>
            <a:r>
              <a:rPr lang="en-GB" dirty="0"/>
              <a:t> u </a:t>
            </a:r>
            <a:r>
              <a:rPr lang="en-GB" dirty="0" err="1"/>
              <a:t>ove</a:t>
            </a:r>
            <a:r>
              <a:rPr lang="en-GB" dirty="0"/>
              <a:t> </a:t>
            </a:r>
            <a:r>
              <a:rPr lang="en-GB" dirty="0" err="1"/>
              <a:t>svrhe</a:t>
            </a:r>
            <a:r>
              <a:rPr lang="en-GB" dirty="0"/>
              <a:t>.</a:t>
            </a:r>
          </a:p>
          <a:p>
            <a:r>
              <a:rPr lang="en-GB" dirty="0" err="1"/>
              <a:t>Važnost</a:t>
            </a:r>
            <a:r>
              <a:rPr lang="en-GB" dirty="0"/>
              <a:t> </a:t>
            </a:r>
            <a:r>
              <a:rPr lang="en-GB" dirty="0" err="1"/>
              <a:t>vaučera</a:t>
            </a:r>
            <a:r>
              <a:rPr lang="en-GB" dirty="0"/>
              <a:t>: 6 </a:t>
            </a:r>
            <a:r>
              <a:rPr lang="en-GB" dirty="0" err="1"/>
              <a:t>meseci</a:t>
            </a:r>
            <a:r>
              <a:rPr lang="en-GB" dirty="0"/>
              <a:t> od </a:t>
            </a:r>
            <a:r>
              <a:rPr lang="en-GB" dirty="0" err="1"/>
              <a:t>datuma</a:t>
            </a:r>
            <a:r>
              <a:rPr lang="en-GB" dirty="0"/>
              <a:t> </a:t>
            </a:r>
            <a:r>
              <a:rPr lang="en-GB" dirty="0" err="1"/>
              <a:t>potpisivanja</a:t>
            </a:r>
            <a:r>
              <a:rPr lang="en-GB" dirty="0"/>
              <a:t> </a:t>
            </a:r>
            <a:r>
              <a:rPr lang="en-GB" dirty="0" err="1"/>
              <a:t>Ugovora</a:t>
            </a:r>
            <a:r>
              <a:rPr lang="en-GB" dirty="0"/>
              <a:t> o </a:t>
            </a:r>
            <a:r>
              <a:rPr lang="en-GB" dirty="0" err="1"/>
              <a:t>dodeli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korišćenju</a:t>
            </a:r>
            <a:r>
              <a:rPr lang="en-GB" dirty="0"/>
              <a:t> </a:t>
            </a:r>
            <a:r>
              <a:rPr lang="en-GB" dirty="0" err="1"/>
              <a:t>inovacionog</a:t>
            </a:r>
            <a:r>
              <a:rPr lang="en-GB" dirty="0"/>
              <a:t> </a:t>
            </a:r>
            <a:r>
              <a:rPr lang="en-GB" dirty="0" err="1"/>
              <a:t>vaučera</a:t>
            </a:r>
            <a:endParaRPr lang="en-GB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9311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sr-Latn-RS" sz="7200" dirty="0" smtClean="0"/>
              <a:t>Hvala na pažnji!</a:t>
            </a:r>
          </a:p>
          <a:p>
            <a:pPr marL="0" indent="0" algn="ctr">
              <a:buNone/>
            </a:pPr>
            <a:endParaRPr lang="sr-Latn-RS" dirty="0"/>
          </a:p>
          <a:p>
            <a:pPr marL="0" indent="0" algn="ctr">
              <a:buNone/>
            </a:pPr>
            <a:r>
              <a:rPr lang="sr-Latn-RS" dirty="0" smtClean="0"/>
              <a:t>Vladimir Nikić</a:t>
            </a:r>
          </a:p>
          <a:p>
            <a:pPr marL="0" indent="0" algn="ctr">
              <a:buNone/>
            </a:pPr>
            <a:r>
              <a:rPr lang="sr-Latn-RS" dirty="0" smtClean="0">
                <a:hlinkClick r:id="rId2"/>
              </a:rPr>
              <a:t>Vladimir.nikic@uns.ac.rs</a:t>
            </a:r>
            <a:endParaRPr lang="sr-Latn-RS" dirty="0" smtClean="0"/>
          </a:p>
          <a:p>
            <a:pPr marL="0" indent="0" algn="ctr">
              <a:buNone/>
            </a:pPr>
            <a:r>
              <a:rPr lang="sr-Latn-RS" dirty="0"/>
              <a:t>0</a:t>
            </a:r>
            <a:r>
              <a:rPr lang="sr-Latn-RS" dirty="0" smtClean="0"/>
              <a:t>631133012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5627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>
                <a:solidFill>
                  <a:schemeClr val="accent5">
                    <a:lumMod val="75000"/>
                  </a:schemeClr>
                </a:solidFill>
              </a:rPr>
              <a:t>Finansijska-bespovratna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Latn-RS" dirty="0" smtClean="0"/>
              <a:t>Donatori:</a:t>
            </a:r>
          </a:p>
          <a:p>
            <a:r>
              <a:rPr lang="sr-Latn-RS" dirty="0" smtClean="0"/>
              <a:t>Vlada R.Srbije (Kancelarija ministra za inovacije i tehnološki razvoj)</a:t>
            </a:r>
          </a:p>
          <a:p>
            <a:r>
              <a:rPr lang="sr-Latn-RS" dirty="0" smtClean="0"/>
              <a:t>EU, ambasade, Svetska banka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8217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>
                <a:solidFill>
                  <a:schemeClr val="accent5">
                    <a:lumMod val="75000"/>
                  </a:schemeClr>
                </a:solidFill>
                <a:hlinkClick r:id="rId2"/>
              </a:rPr>
              <a:t>Ministarstvo za inovacije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r-Latn-RS" dirty="0" smtClean="0"/>
              <a:t>Programi</a:t>
            </a:r>
            <a:r>
              <a:rPr lang="sr-Latn-RS" dirty="0" smtClean="0"/>
              <a:t>: </a:t>
            </a:r>
          </a:p>
          <a:p>
            <a:r>
              <a:rPr lang="sr-Latn-RS" dirty="0" smtClean="0"/>
              <a:t>Program za promociju i popularizaciju inovacija i inovacionog preduzetništva</a:t>
            </a:r>
            <a:endParaRPr lang="sr-Latn-RS" dirty="0"/>
          </a:p>
          <a:p>
            <a:r>
              <a:rPr lang="sr-Latn-RS" dirty="0" smtClean="0"/>
              <a:t>Program podrške razvoju i promociji ženskog inovacionog preduzetništva</a:t>
            </a:r>
            <a:endParaRPr lang="sr-Latn-RS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8601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dirty="0">
                <a:solidFill>
                  <a:schemeClr val="accent5">
                    <a:lumMod val="75000"/>
                  </a:schemeClr>
                </a:solidFill>
              </a:rPr>
              <a:t>Program za promociju i popularizaciju inovacija i inovacionog preduzetništva</a:t>
            </a:r>
            <a:endParaRPr lang="sr-Latn-R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40935"/>
          </a:xfrm>
        </p:spPr>
        <p:txBody>
          <a:bodyPr>
            <a:normAutofit fontScale="55000" lnSpcReduction="20000"/>
          </a:bodyPr>
          <a:lstStyle/>
          <a:p>
            <a:pPr fontAlgn="base"/>
            <a:r>
              <a:rPr lang="en-GB" dirty="0" err="1"/>
              <a:t>Cilj</a:t>
            </a:r>
            <a:r>
              <a:rPr lang="en-GB" dirty="0"/>
              <a:t> </a:t>
            </a:r>
            <a:r>
              <a:rPr lang="en-GB" dirty="0" err="1"/>
              <a:t>ovog</a:t>
            </a:r>
            <a:r>
              <a:rPr lang="en-GB" dirty="0"/>
              <a:t> </a:t>
            </a:r>
            <a:r>
              <a:rPr lang="en-GB" dirty="0" err="1"/>
              <a:t>programa</a:t>
            </a:r>
            <a:r>
              <a:rPr lang="en-GB" dirty="0"/>
              <a:t> je </a:t>
            </a:r>
            <a:r>
              <a:rPr lang="en-GB" dirty="0" err="1"/>
              <a:t>ostvarenje</a:t>
            </a:r>
            <a:r>
              <a:rPr lang="en-GB" dirty="0"/>
              <a:t> </a:t>
            </a:r>
            <a:r>
              <a:rPr lang="en-GB" dirty="0" err="1"/>
              <a:t>kontinuiranog</a:t>
            </a:r>
            <a:r>
              <a:rPr lang="en-GB" dirty="0"/>
              <a:t> </a:t>
            </a:r>
            <a:r>
              <a:rPr lang="en-GB" dirty="0" err="1"/>
              <a:t>doprinosa</a:t>
            </a:r>
            <a:r>
              <a:rPr lang="en-GB" dirty="0"/>
              <a:t> u </a:t>
            </a:r>
            <a:r>
              <a:rPr lang="en-GB" dirty="0" err="1"/>
              <a:t>razvoju</a:t>
            </a:r>
            <a:r>
              <a:rPr lang="en-GB" dirty="0"/>
              <a:t> </a:t>
            </a:r>
            <a:r>
              <a:rPr lang="en-GB" dirty="0" err="1"/>
              <a:t>održive</a:t>
            </a:r>
            <a:r>
              <a:rPr lang="en-GB" dirty="0"/>
              <a:t> </a:t>
            </a:r>
            <a:r>
              <a:rPr lang="en-GB" dirty="0" err="1"/>
              <a:t>preduzetničke</a:t>
            </a:r>
            <a:r>
              <a:rPr lang="en-GB" dirty="0"/>
              <a:t> </a:t>
            </a:r>
            <a:r>
              <a:rPr lang="en-GB" dirty="0" err="1"/>
              <a:t>kulture</a:t>
            </a:r>
            <a:r>
              <a:rPr lang="en-GB" dirty="0"/>
              <a:t> u </a:t>
            </a:r>
            <a:r>
              <a:rPr lang="en-GB" dirty="0" err="1"/>
              <a:t>Srbiji</a:t>
            </a:r>
            <a:r>
              <a:rPr lang="en-GB" dirty="0"/>
              <a:t>, </a:t>
            </a:r>
            <a:r>
              <a:rPr lang="en-GB" dirty="0" err="1"/>
              <a:t>rast</a:t>
            </a:r>
            <a:r>
              <a:rPr lang="en-GB" dirty="0"/>
              <a:t> </a:t>
            </a:r>
            <a:r>
              <a:rPr lang="en-GB" dirty="0" err="1"/>
              <a:t>konkurentnosti</a:t>
            </a:r>
            <a:r>
              <a:rPr lang="en-GB" dirty="0"/>
              <a:t> </a:t>
            </a:r>
            <a:r>
              <a:rPr lang="en-GB" dirty="0" err="1"/>
              <a:t>Republike</a:t>
            </a:r>
            <a:r>
              <a:rPr lang="en-GB" dirty="0"/>
              <a:t> </a:t>
            </a:r>
            <a:r>
              <a:rPr lang="en-GB" dirty="0" err="1"/>
              <a:t>Srbije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izgradnja</a:t>
            </a:r>
            <a:r>
              <a:rPr lang="en-GB" dirty="0"/>
              <a:t> </a:t>
            </a:r>
            <a:r>
              <a:rPr lang="en-GB" dirty="0" err="1"/>
              <a:t>ekonomije</a:t>
            </a:r>
            <a:r>
              <a:rPr lang="en-GB" dirty="0"/>
              <a:t> </a:t>
            </a:r>
            <a:r>
              <a:rPr lang="en-GB" dirty="0" err="1"/>
              <a:t>zasnovane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inovacijama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znanju</a:t>
            </a:r>
            <a:r>
              <a:rPr lang="en-GB" dirty="0"/>
              <a:t>.</a:t>
            </a:r>
          </a:p>
          <a:p>
            <a:pPr fontAlgn="base"/>
            <a:r>
              <a:rPr lang="en-GB" dirty="0" err="1"/>
              <a:t>Realizacijom</a:t>
            </a:r>
            <a:r>
              <a:rPr lang="en-GB" dirty="0"/>
              <a:t> </a:t>
            </a:r>
            <a:r>
              <a:rPr lang="en-GB" dirty="0" err="1"/>
              <a:t>ovog</a:t>
            </a:r>
            <a:r>
              <a:rPr lang="en-GB" dirty="0"/>
              <a:t> </a:t>
            </a:r>
            <a:r>
              <a:rPr lang="en-GB" dirty="0" err="1"/>
              <a:t>programa</a:t>
            </a:r>
            <a:r>
              <a:rPr lang="en-GB" dirty="0"/>
              <a:t> </a:t>
            </a:r>
            <a:r>
              <a:rPr lang="en-GB" dirty="0" err="1"/>
              <a:t>Republika</a:t>
            </a:r>
            <a:r>
              <a:rPr lang="en-GB" dirty="0"/>
              <a:t> </a:t>
            </a:r>
            <a:r>
              <a:rPr lang="en-GB" dirty="0" err="1"/>
              <a:t>Srbija</a:t>
            </a:r>
            <a:r>
              <a:rPr lang="en-GB" dirty="0"/>
              <a:t> </a:t>
            </a:r>
            <a:r>
              <a:rPr lang="en-GB" dirty="0" err="1"/>
              <a:t>nastoji</a:t>
            </a:r>
            <a:r>
              <a:rPr lang="en-GB" dirty="0"/>
              <a:t> da </a:t>
            </a:r>
            <a:r>
              <a:rPr lang="en-GB" dirty="0" err="1"/>
              <a:t>podstakne</a:t>
            </a:r>
            <a:r>
              <a:rPr lang="en-GB" dirty="0"/>
              <a:t> </a:t>
            </a:r>
            <a:r>
              <a:rPr lang="en-GB" dirty="0" err="1"/>
              <a:t>građane</a:t>
            </a:r>
            <a:r>
              <a:rPr lang="en-GB" dirty="0"/>
              <a:t>, a </a:t>
            </a:r>
            <a:r>
              <a:rPr lang="en-GB" dirty="0" err="1"/>
              <a:t>posebno</a:t>
            </a:r>
            <a:r>
              <a:rPr lang="en-GB" dirty="0"/>
              <a:t> </a:t>
            </a:r>
            <a:r>
              <a:rPr lang="en-GB" dirty="0" err="1"/>
              <a:t>mlade</a:t>
            </a:r>
            <a:r>
              <a:rPr lang="en-GB" dirty="0"/>
              <a:t>, da </a:t>
            </a:r>
            <a:r>
              <a:rPr lang="en-GB" dirty="0" err="1"/>
              <a:t>razmišljaju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preduzetnički</a:t>
            </a:r>
            <a:r>
              <a:rPr lang="en-GB" dirty="0"/>
              <a:t> </a:t>
            </a:r>
            <a:r>
              <a:rPr lang="en-GB" dirty="0" err="1"/>
              <a:t>način</a:t>
            </a:r>
            <a:r>
              <a:rPr lang="en-GB" dirty="0"/>
              <a:t>, </a:t>
            </a:r>
            <a:r>
              <a:rPr lang="en-GB" dirty="0" err="1"/>
              <a:t>kao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da </a:t>
            </a:r>
            <a:r>
              <a:rPr lang="en-GB" dirty="0" err="1"/>
              <a:t>ih</a:t>
            </a:r>
            <a:r>
              <a:rPr lang="en-GB" dirty="0"/>
              <a:t> </a:t>
            </a:r>
            <a:r>
              <a:rPr lang="en-GB" dirty="0" err="1"/>
              <a:t>ohrabri</a:t>
            </a:r>
            <a:r>
              <a:rPr lang="en-GB" dirty="0"/>
              <a:t> da u </a:t>
            </a:r>
            <a:r>
              <a:rPr lang="en-GB" dirty="0" err="1"/>
              <a:t>većoj</a:t>
            </a:r>
            <a:r>
              <a:rPr lang="en-GB" dirty="0"/>
              <a:t> </a:t>
            </a:r>
            <a:r>
              <a:rPr lang="en-GB" dirty="0" err="1"/>
              <a:t>meri</a:t>
            </a:r>
            <a:r>
              <a:rPr lang="en-GB" dirty="0"/>
              <a:t> </a:t>
            </a:r>
            <a:r>
              <a:rPr lang="en-GB" dirty="0" err="1"/>
              <a:t>osnivaju</a:t>
            </a:r>
            <a:r>
              <a:rPr lang="en-GB" dirty="0"/>
              <a:t> </a:t>
            </a:r>
            <a:r>
              <a:rPr lang="en-GB" dirty="0" err="1"/>
              <a:t>svoje</a:t>
            </a:r>
            <a:r>
              <a:rPr lang="en-GB" dirty="0"/>
              <a:t> </a:t>
            </a:r>
            <a:r>
              <a:rPr lang="en-GB" dirty="0" err="1"/>
              <a:t>inovacione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tehnološke</a:t>
            </a:r>
            <a:r>
              <a:rPr lang="en-GB" dirty="0"/>
              <a:t> </a:t>
            </a:r>
            <a:r>
              <a:rPr lang="en-GB" dirty="0" err="1"/>
              <a:t>startap</a:t>
            </a:r>
            <a:r>
              <a:rPr lang="en-GB" dirty="0"/>
              <a:t> </a:t>
            </a:r>
            <a:r>
              <a:rPr lang="en-GB" dirty="0" err="1" smtClean="0"/>
              <a:t>kompanije</a:t>
            </a:r>
            <a:r>
              <a:rPr lang="en-GB" dirty="0" smtClean="0"/>
              <a:t>.</a:t>
            </a:r>
            <a:r>
              <a:rPr lang="sr-Latn-RS" dirty="0" smtClean="0"/>
              <a:t> Z</a:t>
            </a:r>
            <a:r>
              <a:rPr lang="en-GB" dirty="0" smtClean="0"/>
              <a:t>a </a:t>
            </a:r>
            <a:r>
              <a:rPr lang="en-GB" dirty="0" err="1"/>
              <a:t>realizaciju</a:t>
            </a:r>
            <a:r>
              <a:rPr lang="en-GB" dirty="0"/>
              <a:t> </a:t>
            </a:r>
            <a:r>
              <a:rPr lang="en-GB" dirty="0" err="1"/>
              <a:t>Programa</a:t>
            </a:r>
            <a:r>
              <a:rPr lang="en-GB" dirty="0"/>
              <a:t> </a:t>
            </a:r>
            <a:r>
              <a:rPr lang="en-GB" dirty="0" err="1"/>
              <a:t>obezbeđenja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sredstva</a:t>
            </a:r>
            <a:r>
              <a:rPr lang="en-GB" dirty="0"/>
              <a:t> u </a:t>
            </a:r>
            <a:r>
              <a:rPr lang="en-GB" dirty="0" err="1"/>
              <a:t>ukupnom</a:t>
            </a:r>
            <a:r>
              <a:rPr lang="en-GB" dirty="0"/>
              <a:t> </a:t>
            </a:r>
            <a:r>
              <a:rPr lang="en-GB" dirty="0" err="1"/>
              <a:t>iznosu</a:t>
            </a:r>
            <a:r>
              <a:rPr lang="en-GB" dirty="0"/>
              <a:t> od 70.000.000,00 </a:t>
            </a:r>
            <a:r>
              <a:rPr lang="en-GB" dirty="0" err="1"/>
              <a:t>dinara</a:t>
            </a:r>
            <a:endParaRPr lang="en-GB" dirty="0"/>
          </a:p>
          <a:p>
            <a:pPr fontAlgn="base"/>
            <a:endParaRPr lang="en-GB" dirty="0"/>
          </a:p>
          <a:p>
            <a:pPr fontAlgn="base"/>
            <a:r>
              <a:rPr lang="en-GB" dirty="0" err="1"/>
              <a:t>Sredstva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opredeljena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sledeće</a:t>
            </a:r>
            <a:r>
              <a:rPr lang="en-GB" dirty="0"/>
              <a:t> mere:</a:t>
            </a:r>
          </a:p>
          <a:p>
            <a:pPr fontAlgn="base"/>
            <a:r>
              <a:rPr lang="en-GB" dirty="0"/>
              <a:t>1) </a:t>
            </a:r>
            <a:r>
              <a:rPr lang="en-GB" dirty="0" err="1"/>
              <a:t>Maksimalan</a:t>
            </a:r>
            <a:r>
              <a:rPr lang="en-GB" dirty="0"/>
              <a:t> </a:t>
            </a:r>
            <a:r>
              <a:rPr lang="en-GB" dirty="0" err="1"/>
              <a:t>iznos</a:t>
            </a:r>
            <a:r>
              <a:rPr lang="en-GB" dirty="0"/>
              <a:t> od 23.000.000 </a:t>
            </a:r>
            <a:r>
              <a:rPr lang="en-GB" dirty="0" err="1"/>
              <a:t>dinara</a:t>
            </a:r>
            <a:r>
              <a:rPr lang="en-GB" dirty="0"/>
              <a:t> </a:t>
            </a:r>
            <a:r>
              <a:rPr lang="en-GB" dirty="0" err="1"/>
              <a:t>po</a:t>
            </a:r>
            <a:r>
              <a:rPr lang="en-GB" dirty="0"/>
              <a:t> </a:t>
            </a:r>
            <a:r>
              <a:rPr lang="en-GB" dirty="0" err="1"/>
              <a:t>odobrenom</a:t>
            </a:r>
            <a:r>
              <a:rPr lang="en-GB" dirty="0"/>
              <a:t> </a:t>
            </a:r>
            <a:r>
              <a:rPr lang="en-GB" dirty="0" err="1"/>
              <a:t>projektu</a:t>
            </a:r>
            <a:r>
              <a:rPr lang="en-GB" dirty="0"/>
              <a:t> </a:t>
            </a:r>
            <a:r>
              <a:rPr lang="en-GB" dirty="0" err="1"/>
              <a:t>namenjen</a:t>
            </a:r>
            <a:r>
              <a:rPr lang="en-GB" dirty="0"/>
              <a:t> je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planiranje</a:t>
            </a:r>
            <a:r>
              <a:rPr lang="en-GB" dirty="0"/>
              <a:t>, </a:t>
            </a:r>
            <a:r>
              <a:rPr lang="en-GB" dirty="0" err="1"/>
              <a:t>izradu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sprovođenje</a:t>
            </a:r>
            <a:r>
              <a:rPr lang="en-GB" dirty="0"/>
              <a:t> </a:t>
            </a:r>
            <a:r>
              <a:rPr lang="en-GB" dirty="0" err="1"/>
              <a:t>promotivne</a:t>
            </a:r>
            <a:r>
              <a:rPr lang="en-GB" dirty="0"/>
              <a:t> </a:t>
            </a:r>
            <a:r>
              <a:rPr lang="en-GB" dirty="0" err="1"/>
              <a:t>kampanje</a:t>
            </a:r>
            <a:r>
              <a:rPr lang="en-GB" dirty="0"/>
              <a:t> o </a:t>
            </a:r>
            <a:r>
              <a:rPr lang="en-GB" dirty="0" err="1"/>
              <a:t>značaju</a:t>
            </a:r>
            <a:r>
              <a:rPr lang="en-GB" dirty="0"/>
              <a:t> </a:t>
            </a:r>
            <a:r>
              <a:rPr lang="en-GB" dirty="0" err="1"/>
              <a:t>razvoja</a:t>
            </a:r>
            <a:r>
              <a:rPr lang="en-GB" dirty="0"/>
              <a:t> </a:t>
            </a:r>
            <a:r>
              <a:rPr lang="en-GB" dirty="0" err="1"/>
              <a:t>inovacija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inovacionog</a:t>
            </a:r>
            <a:r>
              <a:rPr lang="en-GB" dirty="0"/>
              <a:t> </a:t>
            </a:r>
            <a:r>
              <a:rPr lang="en-GB" dirty="0" err="1"/>
              <a:t>preduzetništva</a:t>
            </a:r>
            <a:r>
              <a:rPr lang="en-GB" dirty="0"/>
              <a:t>,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nacionalnom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lokalnom</a:t>
            </a:r>
            <a:r>
              <a:rPr lang="en-GB" dirty="0"/>
              <a:t> </a:t>
            </a:r>
            <a:r>
              <a:rPr lang="en-GB" dirty="0" err="1"/>
              <a:t>nivou</a:t>
            </a:r>
            <a:r>
              <a:rPr lang="en-GB" dirty="0"/>
              <a:t>;</a:t>
            </a:r>
          </a:p>
          <a:p>
            <a:pPr fontAlgn="base"/>
            <a:r>
              <a:rPr lang="en-GB" dirty="0"/>
              <a:t>2) </a:t>
            </a:r>
            <a:r>
              <a:rPr lang="en-GB" dirty="0" err="1"/>
              <a:t>Maksimalan</a:t>
            </a:r>
            <a:r>
              <a:rPr lang="en-GB" dirty="0"/>
              <a:t> </a:t>
            </a:r>
            <a:r>
              <a:rPr lang="en-GB" dirty="0" err="1"/>
              <a:t>iznos</a:t>
            </a:r>
            <a:r>
              <a:rPr lang="en-GB" dirty="0"/>
              <a:t> od 20.000.000 </a:t>
            </a:r>
            <a:r>
              <a:rPr lang="en-GB" dirty="0" err="1"/>
              <a:t>dinara</a:t>
            </a:r>
            <a:r>
              <a:rPr lang="en-GB" dirty="0"/>
              <a:t> </a:t>
            </a:r>
            <a:r>
              <a:rPr lang="en-GB" dirty="0" err="1"/>
              <a:t>po</a:t>
            </a:r>
            <a:r>
              <a:rPr lang="en-GB" dirty="0"/>
              <a:t> </a:t>
            </a:r>
            <a:r>
              <a:rPr lang="en-GB" dirty="0" err="1"/>
              <a:t>odobrenom</a:t>
            </a:r>
            <a:r>
              <a:rPr lang="en-GB" dirty="0"/>
              <a:t> </a:t>
            </a:r>
            <a:r>
              <a:rPr lang="en-GB" dirty="0" err="1"/>
              <a:t>projektu</a:t>
            </a:r>
            <a:r>
              <a:rPr lang="en-GB" dirty="0"/>
              <a:t> </a:t>
            </a:r>
            <a:r>
              <a:rPr lang="en-GB" dirty="0" err="1"/>
              <a:t>namenjen</a:t>
            </a:r>
            <a:r>
              <a:rPr lang="en-GB" dirty="0"/>
              <a:t> je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organizaciju</a:t>
            </a:r>
            <a:r>
              <a:rPr lang="en-GB" dirty="0"/>
              <a:t> </a:t>
            </a:r>
            <a:r>
              <a:rPr lang="en-GB" dirty="0" err="1"/>
              <a:t>manifestacija</a:t>
            </a:r>
            <a:r>
              <a:rPr lang="en-GB" dirty="0"/>
              <a:t> </a:t>
            </a:r>
            <a:r>
              <a:rPr lang="en-GB" dirty="0" err="1"/>
              <a:t>koje</a:t>
            </a:r>
            <a:r>
              <a:rPr lang="en-GB" dirty="0"/>
              <a:t> </a:t>
            </a:r>
            <a:r>
              <a:rPr lang="en-GB" dirty="0" err="1"/>
              <a:t>doprinose</a:t>
            </a:r>
            <a:r>
              <a:rPr lang="en-GB" dirty="0"/>
              <a:t> </a:t>
            </a:r>
            <a:r>
              <a:rPr lang="en-GB" dirty="0" err="1"/>
              <a:t>promociji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popularizaciji</a:t>
            </a:r>
            <a:r>
              <a:rPr lang="en-GB" dirty="0"/>
              <a:t> </a:t>
            </a:r>
            <a:r>
              <a:rPr lang="en-GB" dirty="0" err="1"/>
              <a:t>inovacija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inovacionog</a:t>
            </a:r>
            <a:r>
              <a:rPr lang="en-GB" dirty="0"/>
              <a:t> </a:t>
            </a:r>
            <a:r>
              <a:rPr lang="en-GB" dirty="0" err="1"/>
              <a:t>preduzetništva</a:t>
            </a:r>
            <a:r>
              <a:rPr lang="en-GB" dirty="0"/>
              <a:t>,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nacionalnom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lokalnom</a:t>
            </a:r>
            <a:r>
              <a:rPr lang="en-GB" dirty="0"/>
              <a:t> </a:t>
            </a:r>
            <a:r>
              <a:rPr lang="en-GB" dirty="0" err="1"/>
              <a:t>nivou</a:t>
            </a:r>
            <a:r>
              <a:rPr lang="en-GB" dirty="0"/>
              <a:t>;</a:t>
            </a:r>
          </a:p>
          <a:p>
            <a:pPr fontAlgn="base"/>
            <a:r>
              <a:rPr lang="en-GB" dirty="0"/>
              <a:t>3) </a:t>
            </a:r>
            <a:r>
              <a:rPr lang="en-GB" dirty="0" err="1"/>
              <a:t>Maksimalan</a:t>
            </a:r>
            <a:r>
              <a:rPr lang="en-GB" dirty="0"/>
              <a:t> </a:t>
            </a:r>
            <a:r>
              <a:rPr lang="en-GB" dirty="0" err="1"/>
              <a:t>iznos</a:t>
            </a:r>
            <a:r>
              <a:rPr lang="en-GB" dirty="0"/>
              <a:t> od 5.000.000 </a:t>
            </a:r>
            <a:r>
              <a:rPr lang="en-GB" dirty="0" err="1"/>
              <a:t>dinara</a:t>
            </a:r>
            <a:r>
              <a:rPr lang="en-GB" dirty="0"/>
              <a:t> </a:t>
            </a:r>
            <a:r>
              <a:rPr lang="en-GB" dirty="0" err="1"/>
              <a:t>po</a:t>
            </a:r>
            <a:r>
              <a:rPr lang="en-GB" dirty="0"/>
              <a:t> </a:t>
            </a:r>
            <a:r>
              <a:rPr lang="en-GB" dirty="0" err="1"/>
              <a:t>odobrenom</a:t>
            </a:r>
            <a:r>
              <a:rPr lang="en-GB" dirty="0"/>
              <a:t> </a:t>
            </a:r>
            <a:r>
              <a:rPr lang="en-GB" dirty="0" err="1"/>
              <a:t>projektu</a:t>
            </a:r>
            <a:r>
              <a:rPr lang="en-GB" dirty="0"/>
              <a:t> </a:t>
            </a:r>
            <a:r>
              <a:rPr lang="en-GB" dirty="0" err="1"/>
              <a:t>namenjen</a:t>
            </a:r>
            <a:r>
              <a:rPr lang="en-GB" dirty="0"/>
              <a:t> je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izradu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sprovođenje</a:t>
            </a:r>
            <a:r>
              <a:rPr lang="en-GB" dirty="0"/>
              <a:t> </a:t>
            </a:r>
            <a:r>
              <a:rPr lang="en-GB" dirty="0" err="1"/>
              <a:t>programa</a:t>
            </a:r>
            <a:r>
              <a:rPr lang="en-GB" dirty="0"/>
              <a:t> </a:t>
            </a:r>
            <a:r>
              <a:rPr lang="en-GB" dirty="0" err="1"/>
              <a:t>mentorstva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obuka</a:t>
            </a:r>
            <a:r>
              <a:rPr lang="en-GB" dirty="0"/>
              <a:t> </a:t>
            </a:r>
            <a:r>
              <a:rPr lang="en-GB" dirty="0" err="1"/>
              <a:t>čiji</a:t>
            </a:r>
            <a:r>
              <a:rPr lang="en-GB" dirty="0"/>
              <a:t> je </a:t>
            </a:r>
            <a:r>
              <a:rPr lang="en-GB" dirty="0" err="1"/>
              <a:t>cilj</a:t>
            </a:r>
            <a:r>
              <a:rPr lang="en-GB" dirty="0"/>
              <a:t> </a:t>
            </a:r>
            <a:r>
              <a:rPr lang="en-GB" dirty="0" err="1"/>
              <a:t>promocija</a:t>
            </a:r>
            <a:r>
              <a:rPr lang="en-GB" dirty="0"/>
              <a:t> </a:t>
            </a:r>
            <a:r>
              <a:rPr lang="en-GB" dirty="0" err="1"/>
              <a:t>inovacija</a:t>
            </a:r>
            <a:r>
              <a:rPr lang="en-GB" dirty="0"/>
              <a:t> u </a:t>
            </a:r>
            <a:r>
              <a:rPr lang="en-GB" dirty="0" err="1"/>
              <a:t>funkciji</a:t>
            </a:r>
            <a:r>
              <a:rPr lang="en-GB" dirty="0"/>
              <a:t> </a:t>
            </a:r>
            <a:r>
              <a:rPr lang="en-GB" dirty="0" err="1"/>
              <a:t>podizanja</a:t>
            </a:r>
            <a:r>
              <a:rPr lang="en-GB" dirty="0"/>
              <a:t> </a:t>
            </a:r>
            <a:r>
              <a:rPr lang="en-GB" dirty="0" err="1"/>
              <a:t>efikasnosti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unapređenja</a:t>
            </a:r>
            <a:r>
              <a:rPr lang="en-GB" dirty="0"/>
              <a:t> </a:t>
            </a:r>
            <a:r>
              <a:rPr lang="en-GB" dirty="0" err="1"/>
              <a:t>procesa</a:t>
            </a:r>
            <a:r>
              <a:rPr lang="en-GB" dirty="0"/>
              <a:t> </a:t>
            </a:r>
            <a:r>
              <a:rPr lang="en-GB" dirty="0" err="1"/>
              <a:t>rada</a:t>
            </a:r>
            <a:r>
              <a:rPr lang="en-GB" dirty="0"/>
              <a:t> u </a:t>
            </a:r>
            <a:r>
              <a:rPr lang="en-GB" dirty="0" err="1"/>
              <a:t>preduzećima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drugim</a:t>
            </a:r>
            <a:r>
              <a:rPr lang="en-GB" dirty="0"/>
              <a:t> </a:t>
            </a:r>
            <a:r>
              <a:rPr lang="en-GB" dirty="0" err="1"/>
              <a:t>subjektima</a:t>
            </a:r>
            <a:r>
              <a:rPr lang="en-GB" dirty="0"/>
              <a:t> u </a:t>
            </a:r>
            <a:r>
              <a:rPr lang="en-GB" dirty="0" err="1"/>
              <a:t>Republici</a:t>
            </a:r>
            <a:r>
              <a:rPr lang="en-GB" dirty="0"/>
              <a:t> </a:t>
            </a:r>
            <a:r>
              <a:rPr lang="en-GB" dirty="0" err="1"/>
              <a:t>Srbiji</a:t>
            </a:r>
            <a:r>
              <a:rPr lang="en-GB" dirty="0"/>
              <a:t>;</a:t>
            </a:r>
          </a:p>
          <a:p>
            <a:pPr fontAlgn="base"/>
            <a:r>
              <a:rPr lang="en-GB" dirty="0"/>
              <a:t>4) </a:t>
            </a:r>
            <a:r>
              <a:rPr lang="en-GB" dirty="0" err="1"/>
              <a:t>Maksimalan</a:t>
            </a:r>
            <a:r>
              <a:rPr lang="en-GB" dirty="0"/>
              <a:t> </a:t>
            </a:r>
            <a:r>
              <a:rPr lang="en-GB" dirty="0" err="1"/>
              <a:t>iznos</a:t>
            </a:r>
            <a:r>
              <a:rPr lang="en-GB" dirty="0"/>
              <a:t> od 5.000.000 </a:t>
            </a:r>
            <a:r>
              <a:rPr lang="en-GB" dirty="0" err="1"/>
              <a:t>dinara</a:t>
            </a:r>
            <a:r>
              <a:rPr lang="en-GB" dirty="0"/>
              <a:t> </a:t>
            </a:r>
            <a:r>
              <a:rPr lang="en-GB" dirty="0" err="1"/>
              <a:t>po</a:t>
            </a:r>
            <a:r>
              <a:rPr lang="en-GB" dirty="0"/>
              <a:t> </a:t>
            </a:r>
            <a:r>
              <a:rPr lang="en-GB" dirty="0" err="1"/>
              <a:t>odobrenom</a:t>
            </a:r>
            <a:r>
              <a:rPr lang="en-GB" dirty="0"/>
              <a:t> </a:t>
            </a:r>
            <a:r>
              <a:rPr lang="en-GB" dirty="0" err="1"/>
              <a:t>projektu</a:t>
            </a:r>
            <a:r>
              <a:rPr lang="en-GB" dirty="0"/>
              <a:t> </a:t>
            </a:r>
            <a:r>
              <a:rPr lang="en-GB" dirty="0" err="1"/>
              <a:t>namenjen</a:t>
            </a:r>
            <a:r>
              <a:rPr lang="en-GB" dirty="0"/>
              <a:t> je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izradu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sprovođenje</a:t>
            </a:r>
            <a:r>
              <a:rPr lang="en-GB" dirty="0"/>
              <a:t> </a:t>
            </a:r>
            <a:r>
              <a:rPr lang="en-GB" dirty="0" err="1"/>
              <a:t>istraživanja</a:t>
            </a:r>
            <a:r>
              <a:rPr lang="en-GB" dirty="0"/>
              <a:t> o </a:t>
            </a:r>
            <a:r>
              <a:rPr lang="en-GB" dirty="0" err="1"/>
              <a:t>stanju</a:t>
            </a:r>
            <a:r>
              <a:rPr lang="en-GB" dirty="0"/>
              <a:t>, </a:t>
            </a:r>
            <a:r>
              <a:rPr lang="en-GB" dirty="0" err="1"/>
              <a:t>problemima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perspektivama</a:t>
            </a:r>
            <a:r>
              <a:rPr lang="en-GB" dirty="0"/>
              <a:t> </a:t>
            </a:r>
            <a:r>
              <a:rPr lang="en-GB" dirty="0" err="1"/>
              <a:t>inovacionog</a:t>
            </a:r>
            <a:r>
              <a:rPr lang="en-GB" dirty="0"/>
              <a:t> </a:t>
            </a:r>
            <a:r>
              <a:rPr lang="en-GB" dirty="0" err="1"/>
              <a:t>ekosistema</a:t>
            </a:r>
            <a:r>
              <a:rPr lang="en-GB" dirty="0"/>
              <a:t> u </a:t>
            </a:r>
            <a:r>
              <a:rPr lang="en-GB" dirty="0" err="1"/>
              <a:t>Republici</a:t>
            </a:r>
            <a:r>
              <a:rPr lang="en-GB" dirty="0"/>
              <a:t> </a:t>
            </a:r>
            <a:r>
              <a:rPr lang="en-GB" dirty="0" err="1"/>
              <a:t>Srbiji</a:t>
            </a:r>
            <a:r>
              <a:rPr lang="en-GB" dirty="0"/>
              <a:t>;</a:t>
            </a:r>
          </a:p>
          <a:p>
            <a:pPr fontAlgn="base"/>
            <a:r>
              <a:rPr lang="en-GB" dirty="0"/>
              <a:t>5) </a:t>
            </a:r>
            <a:r>
              <a:rPr lang="en-GB" dirty="0" err="1"/>
              <a:t>Maksimalan</a:t>
            </a:r>
            <a:r>
              <a:rPr lang="en-GB" dirty="0"/>
              <a:t> </a:t>
            </a:r>
            <a:r>
              <a:rPr lang="en-GB" dirty="0" err="1"/>
              <a:t>iznos</a:t>
            </a:r>
            <a:r>
              <a:rPr lang="en-GB" dirty="0"/>
              <a:t> od 10.000.000 </a:t>
            </a:r>
            <a:r>
              <a:rPr lang="en-GB" dirty="0" err="1"/>
              <a:t>dinara</a:t>
            </a:r>
            <a:r>
              <a:rPr lang="en-GB" dirty="0"/>
              <a:t> </a:t>
            </a:r>
            <a:r>
              <a:rPr lang="en-GB" dirty="0" err="1"/>
              <a:t>po</a:t>
            </a:r>
            <a:r>
              <a:rPr lang="en-GB" dirty="0"/>
              <a:t> </a:t>
            </a:r>
            <a:r>
              <a:rPr lang="en-GB" dirty="0" err="1"/>
              <a:t>odobrenom</a:t>
            </a:r>
            <a:r>
              <a:rPr lang="en-GB" dirty="0"/>
              <a:t> </a:t>
            </a:r>
            <a:r>
              <a:rPr lang="en-GB" dirty="0" err="1"/>
              <a:t>projektu</a:t>
            </a:r>
            <a:r>
              <a:rPr lang="en-GB" dirty="0"/>
              <a:t> </a:t>
            </a:r>
            <a:r>
              <a:rPr lang="en-GB" dirty="0" err="1"/>
              <a:t>namenjen</a:t>
            </a:r>
            <a:r>
              <a:rPr lang="en-GB" dirty="0"/>
              <a:t> je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izradu</a:t>
            </a:r>
            <a:r>
              <a:rPr lang="en-GB" dirty="0"/>
              <a:t> </a:t>
            </a:r>
            <a:r>
              <a:rPr lang="en-GB" dirty="0" err="1"/>
              <a:t>štampanih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multimedijalnih</a:t>
            </a:r>
            <a:r>
              <a:rPr lang="en-GB" dirty="0"/>
              <a:t> </a:t>
            </a:r>
            <a:r>
              <a:rPr lang="en-GB" dirty="0" err="1"/>
              <a:t>publikacija</a:t>
            </a:r>
            <a:r>
              <a:rPr lang="en-GB" dirty="0"/>
              <a:t> </a:t>
            </a:r>
            <a:r>
              <a:rPr lang="en-GB" dirty="0" err="1"/>
              <a:t>koje</a:t>
            </a:r>
            <a:r>
              <a:rPr lang="en-GB" dirty="0"/>
              <a:t> </a:t>
            </a:r>
            <a:r>
              <a:rPr lang="en-GB" dirty="0" err="1"/>
              <a:t>doprinose</a:t>
            </a:r>
            <a:r>
              <a:rPr lang="en-GB" dirty="0"/>
              <a:t> </a:t>
            </a:r>
            <a:r>
              <a:rPr lang="en-GB" dirty="0" err="1"/>
              <a:t>promociji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popularizaciji</a:t>
            </a:r>
            <a:r>
              <a:rPr lang="en-GB" dirty="0"/>
              <a:t> </a:t>
            </a:r>
            <a:r>
              <a:rPr lang="en-GB" dirty="0" err="1"/>
              <a:t>inovacija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inovacionog</a:t>
            </a:r>
            <a:r>
              <a:rPr lang="en-GB" dirty="0"/>
              <a:t> </a:t>
            </a:r>
            <a:r>
              <a:rPr lang="en-GB" dirty="0" err="1"/>
              <a:t>preduzetništva</a:t>
            </a:r>
            <a:r>
              <a:rPr lang="en-GB" dirty="0"/>
              <a:t> u </a:t>
            </a:r>
            <a:r>
              <a:rPr lang="en-GB" dirty="0" err="1"/>
              <a:t>široj</a:t>
            </a:r>
            <a:r>
              <a:rPr lang="en-GB" dirty="0"/>
              <a:t> </a:t>
            </a:r>
            <a:r>
              <a:rPr lang="en-GB" dirty="0" err="1"/>
              <a:t>populaciji</a:t>
            </a:r>
            <a:r>
              <a:rPr lang="en-GB" dirty="0"/>
              <a:t> </a:t>
            </a:r>
            <a:r>
              <a:rPr lang="en-GB" dirty="0" err="1"/>
              <a:t>i</a:t>
            </a:r>
            <a:endParaRPr lang="en-GB" dirty="0"/>
          </a:p>
          <a:p>
            <a:pPr fontAlgn="base"/>
            <a:r>
              <a:rPr lang="en-GB" dirty="0"/>
              <a:t>6) </a:t>
            </a:r>
            <a:r>
              <a:rPr lang="en-GB" dirty="0" err="1"/>
              <a:t>Maksimalan</a:t>
            </a:r>
            <a:r>
              <a:rPr lang="en-GB" dirty="0"/>
              <a:t> </a:t>
            </a:r>
            <a:r>
              <a:rPr lang="en-GB" dirty="0" err="1"/>
              <a:t>iznos</a:t>
            </a:r>
            <a:r>
              <a:rPr lang="en-GB" dirty="0"/>
              <a:t> od 5.000.000 </a:t>
            </a:r>
            <a:r>
              <a:rPr lang="en-GB" dirty="0" err="1"/>
              <a:t>dinara</a:t>
            </a:r>
            <a:r>
              <a:rPr lang="en-GB" dirty="0"/>
              <a:t> </a:t>
            </a:r>
            <a:r>
              <a:rPr lang="en-GB" dirty="0" err="1"/>
              <a:t>po</a:t>
            </a:r>
            <a:r>
              <a:rPr lang="en-GB" dirty="0"/>
              <a:t> </a:t>
            </a:r>
            <a:r>
              <a:rPr lang="en-GB" dirty="0" err="1"/>
              <a:t>odobrenom</a:t>
            </a:r>
            <a:r>
              <a:rPr lang="en-GB" dirty="0"/>
              <a:t> </a:t>
            </a:r>
            <a:r>
              <a:rPr lang="en-GB" dirty="0" err="1"/>
              <a:t>projektu</a:t>
            </a:r>
            <a:r>
              <a:rPr lang="en-GB" dirty="0"/>
              <a:t> </a:t>
            </a:r>
            <a:r>
              <a:rPr lang="en-GB" dirty="0" err="1"/>
              <a:t>namenjen</a:t>
            </a:r>
            <a:r>
              <a:rPr lang="en-GB" dirty="0"/>
              <a:t> je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sprovođenje</a:t>
            </a:r>
            <a:r>
              <a:rPr lang="en-GB" dirty="0"/>
              <a:t> </a:t>
            </a:r>
            <a:r>
              <a:rPr lang="en-GB" dirty="0" err="1"/>
              <a:t>projekata</a:t>
            </a:r>
            <a:r>
              <a:rPr lang="en-GB" dirty="0"/>
              <a:t> </a:t>
            </a:r>
            <a:r>
              <a:rPr lang="en-GB" dirty="0" err="1"/>
              <a:t>čiji</a:t>
            </a:r>
            <a:r>
              <a:rPr lang="en-GB" dirty="0"/>
              <a:t> je </a:t>
            </a:r>
            <a:r>
              <a:rPr lang="en-GB" dirty="0" err="1"/>
              <a:t>cilj</a:t>
            </a:r>
            <a:r>
              <a:rPr lang="en-GB" dirty="0"/>
              <a:t> </a:t>
            </a:r>
            <a:r>
              <a:rPr lang="en-GB" dirty="0" err="1"/>
              <a:t>digitalizacija</a:t>
            </a:r>
            <a:r>
              <a:rPr lang="en-GB" dirty="0"/>
              <a:t> </a:t>
            </a:r>
            <a:r>
              <a:rPr lang="en-GB" dirty="0" err="1"/>
              <a:t>uživanja</a:t>
            </a:r>
            <a:r>
              <a:rPr lang="en-GB" dirty="0"/>
              <a:t> </a:t>
            </a:r>
            <a:r>
              <a:rPr lang="en-GB" dirty="0" err="1"/>
              <a:t>kulturnog</a:t>
            </a:r>
            <a:r>
              <a:rPr lang="en-GB" dirty="0"/>
              <a:t>, </a:t>
            </a:r>
            <a:r>
              <a:rPr lang="en-GB" dirty="0" err="1"/>
              <a:t>umetničkog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duhovnog</a:t>
            </a:r>
            <a:r>
              <a:rPr lang="en-GB" dirty="0"/>
              <a:t> </a:t>
            </a:r>
            <a:r>
              <a:rPr lang="en-GB" dirty="0" err="1"/>
              <a:t>nasleđa</a:t>
            </a:r>
            <a:r>
              <a:rPr lang="en-GB" dirty="0"/>
              <a:t> </a:t>
            </a:r>
            <a:r>
              <a:rPr lang="en-GB" dirty="0" err="1"/>
              <a:t>Srbije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srpskog</a:t>
            </a:r>
            <a:r>
              <a:rPr lang="en-GB" dirty="0"/>
              <a:t> </a:t>
            </a:r>
            <a:r>
              <a:rPr lang="en-GB" dirty="0" err="1"/>
              <a:t>naroda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39917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dirty="0">
                <a:solidFill>
                  <a:schemeClr val="accent5">
                    <a:lumMod val="75000"/>
                  </a:schemeClr>
                </a:solidFill>
              </a:rPr>
              <a:t>Program podrške razvoju i promociji ženskog inovacionog preduzetništva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err="1"/>
              <a:t>Cilj</a:t>
            </a:r>
            <a:r>
              <a:rPr lang="en-GB" dirty="0"/>
              <a:t> </a:t>
            </a:r>
            <a:r>
              <a:rPr lang="en-GB" dirty="0" err="1"/>
              <a:t>Programa</a:t>
            </a:r>
            <a:r>
              <a:rPr lang="en-GB" dirty="0"/>
              <a:t> je </a:t>
            </a:r>
            <a:r>
              <a:rPr lang="en-GB" dirty="0" err="1"/>
              <a:t>sistemsko</a:t>
            </a:r>
            <a:r>
              <a:rPr lang="en-GB" dirty="0"/>
              <a:t> </a:t>
            </a:r>
            <a:r>
              <a:rPr lang="en-GB" dirty="0" err="1"/>
              <a:t>unapređenje</a:t>
            </a:r>
            <a:r>
              <a:rPr lang="en-GB" dirty="0"/>
              <a:t> </a:t>
            </a:r>
            <a:r>
              <a:rPr lang="en-GB" dirty="0" err="1"/>
              <a:t>inovacionog</a:t>
            </a:r>
            <a:r>
              <a:rPr lang="en-GB" dirty="0"/>
              <a:t> </a:t>
            </a:r>
            <a:r>
              <a:rPr lang="en-GB" dirty="0" err="1"/>
              <a:t>preduzetništva</a:t>
            </a:r>
            <a:r>
              <a:rPr lang="en-GB" dirty="0"/>
              <a:t> </a:t>
            </a:r>
            <a:r>
              <a:rPr lang="en-GB" dirty="0" err="1"/>
              <a:t>među</a:t>
            </a:r>
            <a:r>
              <a:rPr lang="en-GB" dirty="0"/>
              <a:t> </a:t>
            </a:r>
            <a:r>
              <a:rPr lang="en-GB" dirty="0" err="1"/>
              <a:t>ženama</a:t>
            </a:r>
            <a:r>
              <a:rPr lang="en-GB" dirty="0"/>
              <a:t> </a:t>
            </a:r>
            <a:r>
              <a:rPr lang="en-GB" dirty="0" err="1"/>
              <a:t>kroz</a:t>
            </a:r>
            <a:r>
              <a:rPr lang="en-GB" dirty="0"/>
              <a:t> </a:t>
            </a:r>
            <a:r>
              <a:rPr lang="en-GB" dirty="0" err="1"/>
              <a:t>promociju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afirmaciju</a:t>
            </a:r>
            <a:r>
              <a:rPr lang="en-GB" dirty="0"/>
              <a:t> </a:t>
            </a:r>
            <a:r>
              <a:rPr lang="en-GB" dirty="0" err="1"/>
              <a:t>ženskog</a:t>
            </a:r>
            <a:r>
              <a:rPr lang="en-GB" dirty="0"/>
              <a:t> </a:t>
            </a:r>
            <a:r>
              <a:rPr lang="en-GB" dirty="0" err="1"/>
              <a:t>inovacionog</a:t>
            </a:r>
            <a:r>
              <a:rPr lang="en-GB" dirty="0"/>
              <a:t> </a:t>
            </a:r>
            <a:r>
              <a:rPr lang="en-GB" dirty="0" err="1"/>
              <a:t>preduzetništva</a:t>
            </a:r>
            <a:r>
              <a:rPr lang="en-GB" dirty="0"/>
              <a:t>, </a:t>
            </a:r>
            <a:r>
              <a:rPr lang="en-GB" dirty="0" err="1"/>
              <a:t>direktnu</a:t>
            </a:r>
            <a:r>
              <a:rPr lang="en-GB" dirty="0"/>
              <a:t> </a:t>
            </a:r>
            <a:r>
              <a:rPr lang="en-GB" dirty="0" err="1"/>
              <a:t>podršku</a:t>
            </a:r>
            <a:r>
              <a:rPr lang="en-GB" dirty="0"/>
              <a:t> </a:t>
            </a:r>
            <a:r>
              <a:rPr lang="en-GB" dirty="0" err="1"/>
              <a:t>realizaciji</a:t>
            </a:r>
            <a:r>
              <a:rPr lang="en-GB" dirty="0"/>
              <a:t> </a:t>
            </a:r>
            <a:r>
              <a:rPr lang="en-GB" dirty="0" err="1"/>
              <a:t>njihovih</a:t>
            </a:r>
            <a:r>
              <a:rPr lang="en-GB" dirty="0"/>
              <a:t> </a:t>
            </a:r>
            <a:r>
              <a:rPr lang="en-GB" dirty="0" err="1"/>
              <a:t>preduzetničkih</a:t>
            </a:r>
            <a:r>
              <a:rPr lang="en-GB" dirty="0"/>
              <a:t> </a:t>
            </a:r>
            <a:r>
              <a:rPr lang="en-GB" dirty="0" err="1"/>
              <a:t>ideja</a:t>
            </a:r>
            <a:r>
              <a:rPr lang="en-GB" dirty="0"/>
              <a:t>, </a:t>
            </a:r>
            <a:r>
              <a:rPr lang="en-GB" dirty="0" err="1"/>
              <a:t>kao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razvoj</a:t>
            </a:r>
            <a:r>
              <a:rPr lang="en-GB" dirty="0"/>
              <a:t> </a:t>
            </a:r>
            <a:r>
              <a:rPr lang="en-GB" dirty="0" err="1"/>
              <a:t>preduzetničkih</a:t>
            </a:r>
            <a:r>
              <a:rPr lang="en-GB" dirty="0"/>
              <a:t> </a:t>
            </a:r>
            <a:r>
              <a:rPr lang="en-GB" dirty="0" err="1"/>
              <a:t>sposobnosti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kapaciteta</a:t>
            </a:r>
            <a:r>
              <a:rPr lang="en-GB" dirty="0"/>
              <a:t> </a:t>
            </a:r>
            <a:r>
              <a:rPr lang="en-GB" dirty="0" err="1"/>
              <a:t>kod</a:t>
            </a:r>
            <a:r>
              <a:rPr lang="en-GB" dirty="0"/>
              <a:t> </a:t>
            </a:r>
            <a:r>
              <a:rPr lang="en-GB" dirty="0" err="1"/>
              <a:t>žena</a:t>
            </a:r>
            <a:r>
              <a:rPr lang="en-GB" dirty="0"/>
              <a:t>.</a:t>
            </a:r>
          </a:p>
          <a:p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realizaciju</a:t>
            </a:r>
            <a:r>
              <a:rPr lang="en-GB" dirty="0"/>
              <a:t> </a:t>
            </a:r>
            <a:r>
              <a:rPr lang="en-GB" dirty="0" err="1"/>
              <a:t>Programa</a:t>
            </a:r>
            <a:r>
              <a:rPr lang="en-GB" dirty="0"/>
              <a:t> </a:t>
            </a:r>
            <a:r>
              <a:rPr lang="en-GB" dirty="0" err="1"/>
              <a:t>obezbeđenja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sredstva</a:t>
            </a:r>
            <a:r>
              <a:rPr lang="en-GB" dirty="0"/>
              <a:t> u </a:t>
            </a:r>
            <a:r>
              <a:rPr lang="en-GB" dirty="0" err="1"/>
              <a:t>ukupnom</a:t>
            </a:r>
            <a:r>
              <a:rPr lang="en-GB" dirty="0"/>
              <a:t> </a:t>
            </a:r>
            <a:r>
              <a:rPr lang="en-GB" dirty="0" err="1"/>
              <a:t>iznosu</a:t>
            </a:r>
            <a:r>
              <a:rPr lang="en-GB" dirty="0"/>
              <a:t> od 100.000.000,00 </a:t>
            </a:r>
            <a:r>
              <a:rPr lang="en-GB" dirty="0" err="1"/>
              <a:t>dinara</a:t>
            </a:r>
            <a:endParaRPr lang="en-GB" dirty="0"/>
          </a:p>
          <a:p>
            <a:r>
              <a:rPr lang="en-GB" dirty="0" err="1"/>
              <a:t>Sredstva</a:t>
            </a:r>
            <a:r>
              <a:rPr lang="en-GB" dirty="0"/>
              <a:t> u </a:t>
            </a:r>
            <a:r>
              <a:rPr lang="en-GB" dirty="0" err="1"/>
              <a:t>maksimalnom</a:t>
            </a:r>
            <a:r>
              <a:rPr lang="en-GB" dirty="0"/>
              <a:t> </a:t>
            </a:r>
            <a:r>
              <a:rPr lang="en-GB" dirty="0" err="1"/>
              <a:t>iznosu</a:t>
            </a:r>
            <a:r>
              <a:rPr lang="en-GB" dirty="0"/>
              <a:t> </a:t>
            </a:r>
            <a:r>
              <a:rPr lang="en-GB" dirty="0" err="1"/>
              <a:t>podrške</a:t>
            </a:r>
            <a:r>
              <a:rPr lang="en-GB" dirty="0"/>
              <a:t> do 23.000.000,00 </a:t>
            </a:r>
            <a:r>
              <a:rPr lang="en-GB" dirty="0" err="1"/>
              <a:t>dinara</a:t>
            </a:r>
            <a:r>
              <a:rPr lang="en-GB" dirty="0"/>
              <a:t> </a:t>
            </a:r>
            <a:r>
              <a:rPr lang="en-GB" dirty="0" err="1"/>
              <a:t>po</a:t>
            </a:r>
            <a:r>
              <a:rPr lang="en-GB" dirty="0"/>
              <a:t> </a:t>
            </a:r>
            <a:r>
              <a:rPr lang="en-GB" dirty="0" err="1"/>
              <a:t>odobrenom</a:t>
            </a:r>
            <a:r>
              <a:rPr lang="en-GB" dirty="0"/>
              <a:t> </a:t>
            </a:r>
            <a:r>
              <a:rPr lang="en-GB" dirty="0" err="1"/>
              <a:t>projektu</a:t>
            </a:r>
            <a:r>
              <a:rPr lang="en-GB" dirty="0"/>
              <a:t>, </a:t>
            </a:r>
            <a:r>
              <a:rPr lang="en-GB" dirty="0" err="1"/>
              <a:t>opredeljena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sledeće</a:t>
            </a:r>
            <a:r>
              <a:rPr lang="en-GB" dirty="0"/>
              <a:t> mere:</a:t>
            </a:r>
          </a:p>
          <a:p>
            <a:pPr marL="457200" lvl="1" indent="0">
              <a:buNone/>
            </a:pPr>
            <a:r>
              <a:rPr lang="en-GB" dirty="0" smtClean="0"/>
              <a:t>1</a:t>
            </a:r>
            <a:r>
              <a:rPr lang="en-GB" dirty="0"/>
              <a:t>)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programe</a:t>
            </a:r>
            <a:r>
              <a:rPr lang="en-GB" dirty="0"/>
              <a:t> </a:t>
            </a:r>
            <a:r>
              <a:rPr lang="en-GB" dirty="0" err="1"/>
              <a:t>promocije</a:t>
            </a:r>
            <a:r>
              <a:rPr lang="en-GB" dirty="0"/>
              <a:t> </a:t>
            </a:r>
            <a:r>
              <a:rPr lang="en-GB" dirty="0" err="1"/>
              <a:t>ženskog</a:t>
            </a:r>
            <a:r>
              <a:rPr lang="en-GB" dirty="0"/>
              <a:t> </a:t>
            </a:r>
            <a:r>
              <a:rPr lang="en-GB" dirty="0" err="1"/>
              <a:t>inovacionog</a:t>
            </a:r>
            <a:r>
              <a:rPr lang="en-GB" dirty="0"/>
              <a:t> </a:t>
            </a:r>
            <a:r>
              <a:rPr lang="en-GB" dirty="0" err="1"/>
              <a:t>preduzetništva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nacionalnom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lokalnom</a:t>
            </a:r>
            <a:r>
              <a:rPr lang="en-GB" dirty="0"/>
              <a:t> </a:t>
            </a:r>
            <a:r>
              <a:rPr lang="en-GB" dirty="0" err="1"/>
              <a:t>nivou</a:t>
            </a:r>
            <a:r>
              <a:rPr lang="en-GB" dirty="0"/>
              <a:t>, u </a:t>
            </a:r>
            <a:r>
              <a:rPr lang="en-GB" dirty="0" err="1"/>
              <a:t>okviru</a:t>
            </a:r>
            <a:r>
              <a:rPr lang="en-GB" dirty="0"/>
              <a:t> </a:t>
            </a:r>
            <a:r>
              <a:rPr lang="en-GB" dirty="0" err="1"/>
              <a:t>sredstava</a:t>
            </a:r>
            <a:r>
              <a:rPr lang="en-GB" dirty="0"/>
              <a:t> </a:t>
            </a:r>
            <a:r>
              <a:rPr lang="en-GB" dirty="0" err="1"/>
              <a:t>opredeljenih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Ekonomskoj</a:t>
            </a:r>
            <a:r>
              <a:rPr lang="en-GB" dirty="0"/>
              <a:t> </a:t>
            </a:r>
            <a:r>
              <a:rPr lang="en-GB" dirty="0" err="1"/>
              <a:t>klasifikaciji</a:t>
            </a:r>
            <a:r>
              <a:rPr lang="en-GB" dirty="0"/>
              <a:t> 423 – </a:t>
            </a:r>
            <a:r>
              <a:rPr lang="en-GB" dirty="0" err="1"/>
              <a:t>usluge</a:t>
            </a:r>
            <a:r>
              <a:rPr lang="en-GB" dirty="0"/>
              <a:t> </a:t>
            </a:r>
            <a:r>
              <a:rPr lang="en-GB" dirty="0" err="1"/>
              <a:t>po</a:t>
            </a:r>
            <a:r>
              <a:rPr lang="en-GB" dirty="0"/>
              <a:t> </a:t>
            </a:r>
            <a:r>
              <a:rPr lang="en-GB" dirty="0" err="1"/>
              <a:t>ugovorima</a:t>
            </a:r>
            <a:r>
              <a:rPr lang="en-GB" dirty="0"/>
              <a:t> </a:t>
            </a:r>
            <a:r>
              <a:rPr lang="en-GB" dirty="0" err="1"/>
              <a:t>i</a:t>
            </a:r>
            <a:endParaRPr lang="en-GB" dirty="0"/>
          </a:p>
          <a:p>
            <a:pPr marL="457200" lvl="1" indent="0">
              <a:buNone/>
            </a:pPr>
            <a:r>
              <a:rPr lang="en-GB" dirty="0" smtClean="0"/>
              <a:t>2</a:t>
            </a:r>
            <a:r>
              <a:rPr lang="en-GB" dirty="0"/>
              <a:t>)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programe</a:t>
            </a:r>
            <a:r>
              <a:rPr lang="en-GB" dirty="0"/>
              <a:t> </a:t>
            </a:r>
            <a:r>
              <a:rPr lang="en-GB" dirty="0" err="1"/>
              <a:t>razvoja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promocije</a:t>
            </a:r>
            <a:r>
              <a:rPr lang="en-GB" dirty="0"/>
              <a:t> </a:t>
            </a:r>
            <a:r>
              <a:rPr lang="en-GB" dirty="0" err="1"/>
              <a:t>ženskog</a:t>
            </a:r>
            <a:r>
              <a:rPr lang="en-GB" dirty="0"/>
              <a:t> </a:t>
            </a:r>
            <a:r>
              <a:rPr lang="en-GB" dirty="0" err="1"/>
              <a:t>inovacionog</a:t>
            </a:r>
            <a:r>
              <a:rPr lang="en-GB" dirty="0"/>
              <a:t> </a:t>
            </a:r>
            <a:r>
              <a:rPr lang="en-GB" dirty="0" err="1"/>
              <a:t>preduzetništva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lokalnom</a:t>
            </a:r>
            <a:r>
              <a:rPr lang="en-GB" dirty="0"/>
              <a:t> </a:t>
            </a:r>
            <a:r>
              <a:rPr lang="en-GB" dirty="0" err="1"/>
              <a:t>nivou</a:t>
            </a:r>
            <a:r>
              <a:rPr lang="en-GB" dirty="0"/>
              <a:t>, u </a:t>
            </a:r>
            <a:r>
              <a:rPr lang="en-GB" dirty="0" err="1"/>
              <a:t>okviru</a:t>
            </a:r>
            <a:r>
              <a:rPr lang="en-GB" dirty="0"/>
              <a:t> </a:t>
            </a:r>
            <a:r>
              <a:rPr lang="en-GB" dirty="0" err="1"/>
              <a:t>sredstava</a:t>
            </a:r>
            <a:r>
              <a:rPr lang="en-GB" dirty="0"/>
              <a:t> </a:t>
            </a:r>
            <a:r>
              <a:rPr lang="en-GB" dirty="0" err="1"/>
              <a:t>opredeljenih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Ekonomskoj</a:t>
            </a:r>
            <a:r>
              <a:rPr lang="en-GB" dirty="0"/>
              <a:t> </a:t>
            </a:r>
            <a:r>
              <a:rPr lang="en-GB" dirty="0" err="1"/>
              <a:t>klasifikaciji</a:t>
            </a:r>
            <a:r>
              <a:rPr lang="en-GB" dirty="0"/>
              <a:t> 463 - </a:t>
            </a:r>
            <a:r>
              <a:rPr lang="en-GB" dirty="0" err="1"/>
              <a:t>Transferi</a:t>
            </a:r>
            <a:r>
              <a:rPr lang="en-GB" dirty="0"/>
              <a:t> </a:t>
            </a:r>
            <a:r>
              <a:rPr lang="en-GB" dirty="0" err="1"/>
              <a:t>ostalim</a:t>
            </a:r>
            <a:r>
              <a:rPr lang="en-GB" dirty="0"/>
              <a:t> </a:t>
            </a:r>
            <a:r>
              <a:rPr lang="en-GB" dirty="0" err="1"/>
              <a:t>nivoima</a:t>
            </a:r>
            <a:r>
              <a:rPr lang="en-GB" dirty="0"/>
              <a:t> </a:t>
            </a:r>
            <a:r>
              <a:rPr lang="en-GB" dirty="0" err="1"/>
              <a:t>vlasti</a:t>
            </a:r>
            <a:r>
              <a:rPr lang="en-GB" dirty="0"/>
              <a:t>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0645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5">
                    <a:lumMod val="75000"/>
                  </a:schemeClr>
                </a:solidFill>
                <a:hlinkClick r:id="rId2"/>
              </a:rPr>
              <a:t>Open RIS Call - </a:t>
            </a:r>
            <a:r>
              <a:rPr lang="en-GB" b="1" dirty="0" smtClean="0">
                <a:solidFill>
                  <a:schemeClr val="accent5">
                    <a:lumMod val="75000"/>
                  </a:schemeClr>
                </a:solidFill>
                <a:hlinkClick r:id="rId2"/>
              </a:rPr>
              <a:t>LEADERS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469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hlinkClick r:id="rId2"/>
              </a:rPr>
              <a:t>http://ris.eitmanufacturing.eu/leaders_competition</a:t>
            </a:r>
            <a:r>
              <a:rPr lang="en-GB" dirty="0" smtClean="0">
                <a:hlinkClick r:id="rId2"/>
              </a:rPr>
              <a:t>/</a:t>
            </a:r>
            <a:endParaRPr lang="sr-Latn-RS" dirty="0"/>
          </a:p>
          <a:p>
            <a:r>
              <a:rPr lang="en-GB" b="1" cap="all" dirty="0"/>
              <a:t>WHAT IS LEADERS - WOMEN INNOVATORS IN MANUFACTURING AT EIT RIS</a:t>
            </a:r>
          </a:p>
          <a:p>
            <a:r>
              <a:rPr lang="en-GB" i="1" dirty="0"/>
              <a:t>LEADERS</a:t>
            </a:r>
            <a:r>
              <a:rPr lang="en-GB" dirty="0"/>
              <a:t> is a competition aiming to reach out to support the best women innovators (i.e. professionals, researchers, entrepreneurs) playing a leading role in developing solutions / initiatives addressing manufacturing-related challenges with strong financial, environmental, or societal impact.</a:t>
            </a:r>
          </a:p>
          <a:p>
            <a:r>
              <a:rPr lang="en-GB" dirty="0"/>
              <a:t>In the first round of submissions, 30 applicants will be pre-selected and receive online pitch training. In the second round of submissions, six top-ranked applicants will be invited to a Grand final award ceremony where three winners will receive publicity and prizes in the amount of</a:t>
            </a:r>
          </a:p>
          <a:p>
            <a:r>
              <a:rPr lang="en-GB" dirty="0"/>
              <a:t>EUR 10.000</a:t>
            </a:r>
          </a:p>
          <a:p>
            <a:r>
              <a:rPr lang="en-GB" dirty="0"/>
              <a:t>EUR 7.500</a:t>
            </a:r>
          </a:p>
          <a:p>
            <a:r>
              <a:rPr lang="en-GB" dirty="0"/>
              <a:t>EUR 5.000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195" y="304006"/>
            <a:ext cx="4371975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6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" y="404812"/>
            <a:ext cx="11534775" cy="60483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018206" y="27966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sz="9600" b="1" dirty="0" smtClean="0"/>
              <a:t>Creative Europe</a:t>
            </a:r>
            <a:endParaRPr lang="en-GB" sz="96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1605" y="2766217"/>
            <a:ext cx="10515600" cy="1325563"/>
          </a:xfrm>
        </p:spPr>
        <p:txBody>
          <a:bodyPr>
            <a:noAutofit/>
          </a:bodyPr>
          <a:lstStyle/>
          <a:p>
            <a:r>
              <a:rPr lang="sr-Latn-RS" sz="9600" b="1" dirty="0" smtClean="0">
                <a:solidFill>
                  <a:schemeClr val="bg1"/>
                </a:solidFill>
              </a:rPr>
              <a:t>Creative Europe</a:t>
            </a:r>
            <a:endParaRPr lang="en-GB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62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>
                <a:hlinkClick r:id="rId2"/>
              </a:rPr>
              <a:t>Kreativna Evropa (Creative Europe)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06101"/>
          </a:xfrm>
        </p:spPr>
        <p:txBody>
          <a:bodyPr>
            <a:normAutofit fontScale="62500" lnSpcReduction="20000"/>
          </a:bodyPr>
          <a:lstStyle/>
          <a:p>
            <a:r>
              <a:rPr lang="en-GB" dirty="0" err="1"/>
              <a:t>Kreativna</a:t>
            </a:r>
            <a:r>
              <a:rPr lang="en-GB" dirty="0"/>
              <a:t> </a:t>
            </a:r>
            <a:r>
              <a:rPr lang="en-GB" dirty="0" err="1"/>
              <a:t>Evropa</a:t>
            </a:r>
            <a:r>
              <a:rPr lang="en-GB" dirty="0"/>
              <a:t> je program EU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podršku</a:t>
            </a:r>
            <a:r>
              <a:rPr lang="en-GB" dirty="0"/>
              <a:t> </a:t>
            </a:r>
            <a:r>
              <a:rPr lang="en-GB" dirty="0" err="1"/>
              <a:t>sektorima</a:t>
            </a:r>
            <a:r>
              <a:rPr lang="en-GB" dirty="0"/>
              <a:t> u </a:t>
            </a:r>
            <a:r>
              <a:rPr lang="en-GB" dirty="0" err="1"/>
              <a:t>kulturi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medijima</a:t>
            </a:r>
            <a:r>
              <a:rPr lang="en-GB" dirty="0"/>
              <a:t>. </a:t>
            </a:r>
            <a:endParaRPr lang="sr-Latn-RS" dirty="0" smtClean="0"/>
          </a:p>
          <a:p>
            <a:r>
              <a:rPr lang="en-GB" dirty="0" smtClean="0"/>
              <a:t>Program </a:t>
            </a:r>
            <a:r>
              <a:rPr lang="en-GB" dirty="0"/>
              <a:t>se </a:t>
            </a:r>
            <a:r>
              <a:rPr lang="en-GB" dirty="0" err="1"/>
              <a:t>sastoji</a:t>
            </a:r>
            <a:r>
              <a:rPr lang="en-GB" dirty="0"/>
              <a:t> od </a:t>
            </a:r>
            <a:r>
              <a:rPr lang="en-GB" dirty="0" err="1"/>
              <a:t>dva</a:t>
            </a:r>
            <a:r>
              <a:rPr lang="en-GB" dirty="0"/>
              <a:t> </a:t>
            </a:r>
            <a:r>
              <a:rPr lang="en-GB" dirty="0" err="1"/>
              <a:t>podprograma</a:t>
            </a:r>
            <a:r>
              <a:rPr lang="en-GB" dirty="0"/>
              <a:t>: </a:t>
            </a:r>
            <a:endParaRPr lang="sr-Latn-RS" dirty="0" smtClean="0"/>
          </a:p>
          <a:p>
            <a:pPr lvl="1"/>
            <a:r>
              <a:rPr lang="en-GB" dirty="0" err="1" smtClean="0"/>
              <a:t>Kultura</a:t>
            </a:r>
            <a:r>
              <a:rPr lang="en-GB" dirty="0" smtClean="0"/>
              <a:t> </a:t>
            </a:r>
            <a:r>
              <a:rPr lang="en-GB" dirty="0"/>
              <a:t>-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promociju</a:t>
            </a:r>
            <a:r>
              <a:rPr lang="en-GB" dirty="0"/>
              <a:t> </a:t>
            </a:r>
            <a:r>
              <a:rPr lang="en-GB" dirty="0" err="1"/>
              <a:t>sektora</a:t>
            </a:r>
            <a:r>
              <a:rPr lang="en-GB" dirty="0"/>
              <a:t> </a:t>
            </a:r>
            <a:r>
              <a:rPr lang="en-GB" dirty="0" err="1"/>
              <a:t>kulture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endParaRPr lang="sr-Latn-RS" dirty="0" smtClean="0"/>
          </a:p>
          <a:p>
            <a:pPr lvl="1"/>
            <a:r>
              <a:rPr lang="en-GB" dirty="0" smtClean="0"/>
              <a:t>Media </a:t>
            </a:r>
            <a:r>
              <a:rPr lang="en-GB" dirty="0"/>
              <a:t>Program -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podršku</a:t>
            </a:r>
            <a:r>
              <a:rPr lang="en-GB" dirty="0"/>
              <a:t> </a:t>
            </a:r>
            <a:r>
              <a:rPr lang="en-GB" dirty="0" err="1"/>
              <a:t>audiovizuelnom</a:t>
            </a:r>
            <a:r>
              <a:rPr lang="en-GB" dirty="0"/>
              <a:t> </a:t>
            </a:r>
            <a:r>
              <a:rPr lang="en-GB" dirty="0" err="1"/>
              <a:t>sektoru</a:t>
            </a:r>
            <a:r>
              <a:rPr lang="en-GB" dirty="0"/>
              <a:t>. </a:t>
            </a:r>
            <a:endParaRPr lang="sr-Latn-RS" dirty="0" smtClean="0"/>
          </a:p>
          <a:p>
            <a:r>
              <a:rPr lang="en-GB" dirty="0" err="1" smtClean="0"/>
              <a:t>Kreativna</a:t>
            </a:r>
            <a:r>
              <a:rPr lang="en-GB" dirty="0" smtClean="0"/>
              <a:t> </a:t>
            </a:r>
            <a:r>
              <a:rPr lang="en-GB" dirty="0" err="1"/>
              <a:t>Evropa</a:t>
            </a:r>
            <a:r>
              <a:rPr lang="en-GB" dirty="0"/>
              <a:t>,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budžetom</a:t>
            </a:r>
            <a:r>
              <a:rPr lang="en-GB" dirty="0"/>
              <a:t> od 1,46 </a:t>
            </a:r>
            <a:r>
              <a:rPr lang="en-GB" dirty="0" err="1"/>
              <a:t>milijardi</a:t>
            </a:r>
            <a:r>
              <a:rPr lang="en-GB" dirty="0"/>
              <a:t> </a:t>
            </a:r>
            <a:r>
              <a:rPr lang="en-GB" dirty="0" err="1"/>
              <a:t>evra</a:t>
            </a:r>
            <a:r>
              <a:rPr lang="en-GB" dirty="0"/>
              <a:t> </a:t>
            </a:r>
            <a:r>
              <a:rPr lang="en-GB" dirty="0" err="1"/>
              <a:t>podržava</a:t>
            </a:r>
            <a:r>
              <a:rPr lang="en-GB" dirty="0"/>
              <a:t> </a:t>
            </a:r>
            <a:r>
              <a:rPr lang="en-GB" dirty="0" err="1"/>
              <a:t>evropski</a:t>
            </a:r>
            <a:r>
              <a:rPr lang="en-GB" dirty="0"/>
              <a:t> </a:t>
            </a:r>
            <a:r>
              <a:rPr lang="en-GB" dirty="0" err="1"/>
              <a:t>kulturni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kreativni</a:t>
            </a:r>
            <a:r>
              <a:rPr lang="en-GB" dirty="0"/>
              <a:t> </a:t>
            </a:r>
            <a:r>
              <a:rPr lang="en-GB" dirty="0" err="1"/>
              <a:t>sektor</a:t>
            </a:r>
            <a:r>
              <a:rPr lang="en-GB" dirty="0"/>
              <a:t> </a:t>
            </a:r>
            <a:r>
              <a:rPr lang="en-GB" dirty="0" err="1"/>
              <a:t>koji</a:t>
            </a:r>
            <a:r>
              <a:rPr lang="en-GB" dirty="0"/>
              <a:t> </a:t>
            </a:r>
            <a:r>
              <a:rPr lang="en-GB" dirty="0" err="1"/>
              <a:t>obezbeđuje</a:t>
            </a:r>
            <a:r>
              <a:rPr lang="en-GB" dirty="0"/>
              <a:t> </a:t>
            </a:r>
            <a:r>
              <a:rPr lang="en-GB" dirty="0" err="1"/>
              <a:t>finansiranje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2.500 </a:t>
            </a:r>
            <a:r>
              <a:rPr lang="en-GB" dirty="0" err="1"/>
              <a:t>umetnika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kulturnih</a:t>
            </a:r>
            <a:r>
              <a:rPr lang="en-GB" dirty="0"/>
              <a:t> </a:t>
            </a:r>
            <a:r>
              <a:rPr lang="en-GB" dirty="0" err="1"/>
              <a:t>profesionalaca</a:t>
            </a:r>
            <a:r>
              <a:rPr lang="en-GB" dirty="0"/>
              <a:t>, 2.000 </a:t>
            </a:r>
            <a:r>
              <a:rPr lang="en-GB" dirty="0" err="1"/>
              <a:t>bioskopa</a:t>
            </a:r>
            <a:r>
              <a:rPr lang="en-GB" dirty="0"/>
              <a:t>, 800 </a:t>
            </a:r>
            <a:r>
              <a:rPr lang="en-GB" dirty="0" err="1"/>
              <a:t>filmova</a:t>
            </a:r>
            <a:r>
              <a:rPr lang="en-GB" dirty="0"/>
              <a:t>, 4.500 </a:t>
            </a:r>
            <a:r>
              <a:rPr lang="en-GB" dirty="0" err="1"/>
              <a:t>prevoda</a:t>
            </a:r>
            <a:r>
              <a:rPr lang="en-GB" dirty="0"/>
              <a:t> </a:t>
            </a:r>
            <a:r>
              <a:rPr lang="en-GB" dirty="0" err="1"/>
              <a:t>knjiga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finansijska</a:t>
            </a:r>
            <a:r>
              <a:rPr lang="en-GB" dirty="0"/>
              <a:t> </a:t>
            </a:r>
            <a:r>
              <a:rPr lang="en-GB" dirty="0" err="1"/>
              <a:t>garancija</a:t>
            </a:r>
            <a:r>
              <a:rPr lang="en-GB" dirty="0"/>
              <a:t> u </a:t>
            </a:r>
            <a:r>
              <a:rPr lang="en-GB" dirty="0" err="1"/>
              <a:t>iznosu</a:t>
            </a:r>
            <a:r>
              <a:rPr lang="en-GB" dirty="0"/>
              <a:t> do 750 </a:t>
            </a:r>
            <a:r>
              <a:rPr lang="en-GB" dirty="0" err="1"/>
              <a:t>miliona</a:t>
            </a:r>
            <a:r>
              <a:rPr lang="en-GB" dirty="0"/>
              <a:t> </a:t>
            </a:r>
            <a:r>
              <a:rPr lang="en-GB" dirty="0" err="1"/>
              <a:t>evra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mala </a:t>
            </a:r>
            <a:r>
              <a:rPr lang="en-GB" dirty="0" err="1"/>
              <a:t>preduzeća</a:t>
            </a:r>
            <a:r>
              <a:rPr lang="en-GB" dirty="0"/>
              <a:t> </a:t>
            </a:r>
            <a:r>
              <a:rPr lang="en-GB" dirty="0" err="1"/>
              <a:t>koja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aktivna</a:t>
            </a:r>
            <a:r>
              <a:rPr lang="en-GB" dirty="0"/>
              <a:t> u </a:t>
            </a:r>
            <a:r>
              <a:rPr lang="en-GB" dirty="0" err="1" smtClean="0"/>
              <a:t>sektor</a:t>
            </a:r>
            <a:r>
              <a:rPr lang="sr-Latn-RS" dirty="0" smtClean="0"/>
              <a:t>u</a:t>
            </a:r>
            <a:r>
              <a:rPr lang="en-GB" dirty="0" smtClean="0"/>
              <a:t>.</a:t>
            </a:r>
            <a:endParaRPr lang="en-GB" dirty="0"/>
          </a:p>
          <a:p>
            <a:r>
              <a:rPr lang="en-GB" dirty="0" err="1" smtClean="0"/>
              <a:t>Kroz</a:t>
            </a:r>
            <a:r>
              <a:rPr lang="en-GB" dirty="0" smtClean="0"/>
              <a:t> </a:t>
            </a:r>
            <a:r>
              <a:rPr lang="en-GB" dirty="0" err="1"/>
              <a:t>potprogram</a:t>
            </a:r>
            <a:r>
              <a:rPr lang="en-GB" dirty="0"/>
              <a:t> </a:t>
            </a:r>
            <a:r>
              <a:rPr lang="en-GB" b="1" dirty="0" err="1">
                <a:solidFill>
                  <a:schemeClr val="accent1">
                    <a:lumMod val="75000"/>
                  </a:schemeClr>
                </a:solidFill>
              </a:rPr>
              <a:t>Kultura</a:t>
            </a:r>
            <a:r>
              <a:rPr lang="en-GB" dirty="0"/>
              <a:t> </a:t>
            </a:r>
            <a:r>
              <a:rPr lang="en-GB" dirty="0" err="1"/>
              <a:t>promoviše</a:t>
            </a:r>
            <a:r>
              <a:rPr lang="en-GB" dirty="0"/>
              <a:t> se </a:t>
            </a:r>
            <a:r>
              <a:rPr lang="en-GB" dirty="0" err="1"/>
              <a:t>saradnja</a:t>
            </a:r>
            <a:r>
              <a:rPr lang="en-GB" dirty="0"/>
              <a:t> </a:t>
            </a:r>
            <a:r>
              <a:rPr lang="en-GB" dirty="0" err="1"/>
              <a:t>kulturnih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kreativnih</a:t>
            </a:r>
            <a:r>
              <a:rPr lang="en-GB" dirty="0"/>
              <a:t> </a:t>
            </a:r>
            <a:r>
              <a:rPr lang="en-GB" dirty="0" err="1"/>
              <a:t>organizacija</a:t>
            </a:r>
            <a:r>
              <a:rPr lang="en-GB" dirty="0"/>
              <a:t> </a:t>
            </a:r>
            <a:r>
              <a:rPr lang="en-GB" dirty="0" err="1"/>
              <a:t>između</a:t>
            </a:r>
            <a:r>
              <a:rPr lang="en-GB" dirty="0"/>
              <a:t> </a:t>
            </a:r>
            <a:r>
              <a:rPr lang="en-GB" dirty="0" err="1"/>
              <a:t>različitih</a:t>
            </a:r>
            <a:r>
              <a:rPr lang="en-GB" dirty="0"/>
              <a:t> </a:t>
            </a:r>
            <a:r>
              <a:rPr lang="en-GB" dirty="0" err="1"/>
              <a:t>zemalja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podržavaju</a:t>
            </a:r>
            <a:r>
              <a:rPr lang="en-GB" dirty="0"/>
              <a:t> </a:t>
            </a:r>
            <a:r>
              <a:rPr lang="en-GB" dirty="0" err="1"/>
              <a:t>inicijative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prevođenje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promociju</a:t>
            </a:r>
            <a:r>
              <a:rPr lang="en-GB" dirty="0"/>
              <a:t> </a:t>
            </a:r>
            <a:r>
              <a:rPr lang="en-GB" dirty="0" err="1"/>
              <a:t>književnih</a:t>
            </a:r>
            <a:r>
              <a:rPr lang="en-GB" dirty="0"/>
              <a:t> </a:t>
            </a:r>
            <a:r>
              <a:rPr lang="en-GB" dirty="0" err="1"/>
              <a:t>dela</a:t>
            </a:r>
            <a:r>
              <a:rPr lang="en-GB" dirty="0"/>
              <a:t> </a:t>
            </a:r>
            <a:r>
              <a:rPr lang="en-GB" dirty="0" err="1"/>
              <a:t>širom</a:t>
            </a:r>
            <a:r>
              <a:rPr lang="en-GB" dirty="0"/>
              <a:t> </a:t>
            </a:r>
            <a:r>
              <a:rPr lang="en-GB" dirty="0" err="1"/>
              <a:t>Evropske</a:t>
            </a:r>
            <a:r>
              <a:rPr lang="en-GB" dirty="0"/>
              <a:t> </a:t>
            </a:r>
            <a:r>
              <a:rPr lang="en-GB" dirty="0" err="1"/>
              <a:t>unije</a:t>
            </a:r>
            <a:r>
              <a:rPr lang="en-GB" dirty="0"/>
              <a:t>, </a:t>
            </a:r>
            <a:r>
              <a:rPr lang="en-GB" dirty="0" err="1"/>
              <a:t>kao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razvoj</a:t>
            </a:r>
            <a:r>
              <a:rPr lang="en-GB" dirty="0"/>
              <a:t> </a:t>
            </a:r>
            <a:r>
              <a:rPr lang="en-GB" dirty="0" err="1"/>
              <a:t>mreža</a:t>
            </a:r>
            <a:r>
              <a:rPr lang="en-GB" dirty="0"/>
              <a:t> </a:t>
            </a:r>
            <a:r>
              <a:rPr lang="en-GB" dirty="0" err="1"/>
              <a:t>koje</a:t>
            </a:r>
            <a:r>
              <a:rPr lang="en-GB" dirty="0"/>
              <a:t> </a:t>
            </a:r>
            <a:r>
              <a:rPr lang="en-GB" dirty="0" err="1"/>
              <a:t>omogućavaju</a:t>
            </a:r>
            <a:r>
              <a:rPr lang="en-GB" dirty="0"/>
              <a:t> </a:t>
            </a:r>
            <a:r>
              <a:rPr lang="en-GB" dirty="0" err="1"/>
              <a:t>konkurentnost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međunarodnu</a:t>
            </a:r>
            <a:r>
              <a:rPr lang="en-GB" dirty="0"/>
              <a:t> </a:t>
            </a:r>
            <a:r>
              <a:rPr lang="en-GB" dirty="0" err="1"/>
              <a:t>aktivnost</a:t>
            </a:r>
            <a:r>
              <a:rPr lang="en-GB" dirty="0"/>
              <a:t> </a:t>
            </a:r>
            <a:r>
              <a:rPr lang="en-GB" dirty="0" err="1"/>
              <a:t>kulturni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kreativni</a:t>
            </a:r>
            <a:r>
              <a:rPr lang="en-GB" dirty="0"/>
              <a:t> </a:t>
            </a:r>
            <a:r>
              <a:rPr lang="en-GB" dirty="0" err="1"/>
              <a:t>sektor</a:t>
            </a:r>
            <a:r>
              <a:rPr lang="en-GB" dirty="0"/>
              <a:t>. </a:t>
            </a:r>
            <a:r>
              <a:rPr lang="en-GB" dirty="0" err="1"/>
              <a:t>Uspostavljaju</a:t>
            </a:r>
            <a:r>
              <a:rPr lang="en-GB" dirty="0"/>
              <a:t> se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platforme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promociju</a:t>
            </a:r>
            <a:r>
              <a:rPr lang="en-GB" dirty="0"/>
              <a:t> </a:t>
            </a:r>
            <a:r>
              <a:rPr lang="en-GB" dirty="0" err="1"/>
              <a:t>novih</a:t>
            </a:r>
            <a:r>
              <a:rPr lang="en-GB" dirty="0"/>
              <a:t> </a:t>
            </a:r>
            <a:r>
              <a:rPr lang="en-GB" dirty="0" err="1"/>
              <a:t>umetnika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podsticanje</a:t>
            </a:r>
            <a:r>
              <a:rPr lang="en-GB" dirty="0"/>
              <a:t> </a:t>
            </a:r>
            <a:r>
              <a:rPr lang="en-GB" dirty="0" err="1"/>
              <a:t>evropskih</a:t>
            </a:r>
            <a:r>
              <a:rPr lang="en-GB" dirty="0"/>
              <a:t> </a:t>
            </a:r>
            <a:r>
              <a:rPr lang="en-GB" dirty="0" err="1"/>
              <a:t>programa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kulturna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umetnička</a:t>
            </a:r>
            <a:r>
              <a:rPr lang="en-GB" dirty="0"/>
              <a:t> </a:t>
            </a:r>
            <a:r>
              <a:rPr lang="en-GB" dirty="0" err="1"/>
              <a:t>dela</a:t>
            </a:r>
            <a:r>
              <a:rPr lang="en-GB" dirty="0" smtClean="0"/>
              <a:t>.</a:t>
            </a:r>
            <a:endParaRPr lang="en-GB" dirty="0"/>
          </a:p>
          <a:p>
            <a:r>
              <a:rPr lang="en-GB" dirty="0"/>
              <a:t>Program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Media</a:t>
            </a:r>
            <a:r>
              <a:rPr lang="en-GB" dirty="0"/>
              <a:t> </a:t>
            </a:r>
            <a:r>
              <a:rPr lang="en-GB" dirty="0" err="1"/>
              <a:t>finansira</a:t>
            </a:r>
            <a:r>
              <a:rPr lang="en-GB" dirty="0"/>
              <a:t> </a:t>
            </a:r>
            <a:r>
              <a:rPr lang="en-GB" dirty="0" err="1"/>
              <a:t>aktivnosti</a:t>
            </a:r>
            <a:r>
              <a:rPr lang="en-GB" dirty="0"/>
              <a:t> </a:t>
            </a:r>
            <a:r>
              <a:rPr lang="en-GB" dirty="0" err="1"/>
              <a:t>koje</a:t>
            </a:r>
            <a:r>
              <a:rPr lang="en-GB" dirty="0"/>
              <a:t> </a:t>
            </a:r>
            <a:r>
              <a:rPr lang="en-GB" dirty="0" err="1"/>
              <a:t>uključuju</a:t>
            </a:r>
            <a:r>
              <a:rPr lang="en-GB" dirty="0"/>
              <a:t>: </a:t>
            </a:r>
            <a:r>
              <a:rPr lang="en-GB" dirty="0" err="1"/>
              <a:t>razvoj</a:t>
            </a:r>
            <a:r>
              <a:rPr lang="en-GB" dirty="0"/>
              <a:t> </a:t>
            </a:r>
            <a:r>
              <a:rPr lang="en-GB" dirty="0" err="1"/>
              <a:t>evropskog</a:t>
            </a:r>
            <a:r>
              <a:rPr lang="en-GB" dirty="0"/>
              <a:t> audio-</a:t>
            </a:r>
            <a:r>
              <a:rPr lang="en-GB" dirty="0" err="1"/>
              <a:t>vizuelnog</a:t>
            </a:r>
            <a:r>
              <a:rPr lang="en-GB" dirty="0"/>
              <a:t> </a:t>
            </a:r>
            <a:r>
              <a:rPr lang="en-GB" dirty="0" err="1"/>
              <a:t>sektora</a:t>
            </a:r>
            <a:r>
              <a:rPr lang="en-GB" dirty="0"/>
              <a:t>, </a:t>
            </a:r>
            <a:r>
              <a:rPr lang="en-GB" dirty="0" err="1"/>
              <a:t>poštovanje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prikazivanje</a:t>
            </a:r>
            <a:r>
              <a:rPr lang="en-GB" dirty="0"/>
              <a:t> </a:t>
            </a:r>
            <a:r>
              <a:rPr lang="en-GB" dirty="0" err="1"/>
              <a:t>evropskog</a:t>
            </a:r>
            <a:r>
              <a:rPr lang="en-GB" dirty="0"/>
              <a:t> </a:t>
            </a:r>
            <a:r>
              <a:rPr lang="en-GB" dirty="0" err="1"/>
              <a:t>kulturnog</a:t>
            </a:r>
            <a:r>
              <a:rPr lang="en-GB" dirty="0"/>
              <a:t> </a:t>
            </a:r>
            <a:r>
              <a:rPr lang="en-GB" dirty="0" err="1"/>
              <a:t>identiteta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baštine</a:t>
            </a:r>
            <a:r>
              <a:rPr lang="en-GB" dirty="0"/>
              <a:t>, </a:t>
            </a:r>
            <a:r>
              <a:rPr lang="en-GB" dirty="0" err="1"/>
              <a:t>promovisanje</a:t>
            </a:r>
            <a:r>
              <a:rPr lang="en-GB" dirty="0"/>
              <a:t> </a:t>
            </a:r>
            <a:r>
              <a:rPr lang="en-GB" dirty="0" err="1"/>
              <a:t>evropskih</a:t>
            </a:r>
            <a:r>
              <a:rPr lang="en-GB" dirty="0"/>
              <a:t> audio-</a:t>
            </a:r>
            <a:r>
              <a:rPr lang="en-GB" dirty="0" err="1"/>
              <a:t>vizuelnih</a:t>
            </a:r>
            <a:r>
              <a:rPr lang="en-GB" dirty="0"/>
              <a:t> </a:t>
            </a:r>
            <a:r>
              <a:rPr lang="en-GB" dirty="0" err="1"/>
              <a:t>dela</a:t>
            </a:r>
            <a:r>
              <a:rPr lang="en-GB" dirty="0"/>
              <a:t> </a:t>
            </a:r>
            <a:r>
              <a:rPr lang="en-GB" dirty="0" err="1"/>
              <a:t>unutar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van EU, </a:t>
            </a:r>
            <a:r>
              <a:rPr lang="en-GB" dirty="0" err="1"/>
              <a:t>jačanje</a:t>
            </a:r>
            <a:r>
              <a:rPr lang="en-GB" dirty="0"/>
              <a:t> </a:t>
            </a:r>
            <a:r>
              <a:rPr lang="en-GB" dirty="0" err="1"/>
              <a:t>konkurentnosti</a:t>
            </a:r>
            <a:r>
              <a:rPr lang="en-GB" dirty="0"/>
              <a:t> audio-</a:t>
            </a:r>
            <a:r>
              <a:rPr lang="en-GB" dirty="0" err="1"/>
              <a:t>vizuelnog</a:t>
            </a:r>
            <a:r>
              <a:rPr lang="en-GB" dirty="0"/>
              <a:t> </a:t>
            </a:r>
            <a:r>
              <a:rPr lang="en-GB" dirty="0" err="1"/>
              <a:t>sektora</a:t>
            </a:r>
            <a:r>
              <a:rPr lang="en-GB" dirty="0"/>
              <a:t>, </a:t>
            </a:r>
            <a:r>
              <a:rPr lang="en-GB" dirty="0" err="1"/>
              <a:t>olakšavanje</a:t>
            </a:r>
            <a:r>
              <a:rPr lang="en-GB" dirty="0"/>
              <a:t> </a:t>
            </a:r>
            <a:r>
              <a:rPr lang="en-GB" dirty="0" err="1"/>
              <a:t>pristupa</a:t>
            </a:r>
            <a:r>
              <a:rPr lang="en-GB" dirty="0"/>
              <a:t> </a:t>
            </a:r>
            <a:r>
              <a:rPr lang="en-GB" dirty="0" err="1"/>
              <a:t>finansiranju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promocija</a:t>
            </a:r>
            <a:r>
              <a:rPr lang="en-GB" dirty="0"/>
              <a:t> </a:t>
            </a:r>
            <a:r>
              <a:rPr lang="en-GB" dirty="0" err="1"/>
              <a:t>upotreba</a:t>
            </a:r>
            <a:r>
              <a:rPr lang="en-GB" dirty="0"/>
              <a:t> </a:t>
            </a:r>
            <a:r>
              <a:rPr lang="en-GB" dirty="0" err="1"/>
              <a:t>digitalnih</a:t>
            </a:r>
            <a:r>
              <a:rPr lang="en-GB" dirty="0"/>
              <a:t> </a:t>
            </a:r>
            <a:r>
              <a:rPr lang="en-GB" dirty="0" err="1"/>
              <a:t>tehnologija</a:t>
            </a:r>
            <a:r>
              <a:rPr lang="en-GB" dirty="0" smtClean="0"/>
              <a:t>.</a:t>
            </a:r>
            <a:endParaRPr lang="en-GB" dirty="0"/>
          </a:p>
          <a:p>
            <a:r>
              <a:rPr lang="en-GB" b="1" dirty="0" err="1"/>
              <a:t>Ko</a:t>
            </a:r>
            <a:r>
              <a:rPr lang="en-GB" b="1" dirty="0"/>
              <a:t> </a:t>
            </a:r>
            <a:r>
              <a:rPr lang="en-GB" b="1" dirty="0" err="1"/>
              <a:t>može</a:t>
            </a:r>
            <a:r>
              <a:rPr lang="en-GB" b="1" dirty="0"/>
              <a:t> da se </a:t>
            </a:r>
            <a:r>
              <a:rPr lang="en-GB" b="1" dirty="0" err="1"/>
              <a:t>prijavi</a:t>
            </a:r>
            <a:r>
              <a:rPr lang="en-GB" b="1" dirty="0"/>
              <a:t>?</a:t>
            </a:r>
            <a:r>
              <a:rPr lang="en-GB" dirty="0"/>
              <a:t> </a:t>
            </a:r>
            <a:r>
              <a:rPr lang="en-GB" dirty="0" err="1"/>
              <a:t>Kulturne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kreativne</a:t>
            </a:r>
            <a:r>
              <a:rPr lang="en-GB" dirty="0"/>
              <a:t> </a:t>
            </a:r>
            <a:r>
              <a:rPr lang="en-GB" dirty="0" err="1"/>
              <a:t>organizacije</a:t>
            </a:r>
            <a:r>
              <a:rPr lang="en-GB" dirty="0"/>
              <a:t> - mala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srednja</a:t>
            </a:r>
            <a:r>
              <a:rPr lang="en-GB" dirty="0"/>
              <a:t> </a:t>
            </a:r>
            <a:r>
              <a:rPr lang="en-GB" dirty="0" err="1"/>
              <a:t>preduzeća</a:t>
            </a:r>
            <a:r>
              <a:rPr lang="en-GB" dirty="0"/>
              <a:t> (</a:t>
            </a:r>
            <a:r>
              <a:rPr lang="en-GB" dirty="0" err="1"/>
              <a:t>između</a:t>
            </a:r>
            <a:r>
              <a:rPr lang="en-GB" dirty="0"/>
              <a:t> 10 </a:t>
            </a:r>
            <a:r>
              <a:rPr lang="en-GB" dirty="0" err="1"/>
              <a:t>i</a:t>
            </a:r>
            <a:r>
              <a:rPr lang="en-GB" dirty="0"/>
              <a:t> 249 </a:t>
            </a:r>
            <a:r>
              <a:rPr lang="en-GB" dirty="0" err="1"/>
              <a:t>zaposlenih</a:t>
            </a:r>
            <a:r>
              <a:rPr lang="en-GB" dirty="0"/>
              <a:t>), </a:t>
            </a:r>
            <a:r>
              <a:rPr lang="en-GB" dirty="0" err="1"/>
              <a:t>mikropreduzeća</a:t>
            </a:r>
            <a:r>
              <a:rPr lang="en-GB" dirty="0"/>
              <a:t> (</a:t>
            </a:r>
            <a:r>
              <a:rPr lang="en-GB" dirty="0" err="1"/>
              <a:t>manje</a:t>
            </a:r>
            <a:r>
              <a:rPr lang="en-GB" dirty="0"/>
              <a:t> od 10 </a:t>
            </a:r>
            <a:r>
              <a:rPr lang="en-GB" dirty="0" err="1"/>
              <a:t>zaposlenih</a:t>
            </a:r>
            <a:r>
              <a:rPr lang="en-GB" dirty="0"/>
              <a:t>), </a:t>
            </a:r>
            <a:r>
              <a:rPr lang="en-GB" dirty="0" err="1"/>
              <a:t>centri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obrazovanje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obuku</a:t>
            </a:r>
            <a:r>
              <a:rPr lang="en-GB" dirty="0"/>
              <a:t>, </a:t>
            </a:r>
            <a:r>
              <a:rPr lang="en-GB" dirty="0" err="1"/>
              <a:t>istraživačke</a:t>
            </a:r>
            <a:r>
              <a:rPr lang="en-GB" dirty="0"/>
              <a:t> </a:t>
            </a:r>
            <a:r>
              <a:rPr lang="en-GB" dirty="0" err="1"/>
              <a:t>institucije</a:t>
            </a:r>
            <a:r>
              <a:rPr lang="en-GB" dirty="0"/>
              <a:t>, </a:t>
            </a:r>
            <a:r>
              <a:rPr lang="en-GB" dirty="0" err="1"/>
              <a:t>udruženje</a:t>
            </a:r>
            <a:r>
              <a:rPr lang="en-GB" dirty="0"/>
              <a:t> / </a:t>
            </a:r>
            <a:r>
              <a:rPr lang="en-GB" dirty="0" err="1"/>
              <a:t>sindikat</a:t>
            </a:r>
            <a:r>
              <a:rPr lang="en-GB" dirty="0"/>
              <a:t>, </a:t>
            </a:r>
            <a:r>
              <a:rPr lang="en-GB" dirty="0" err="1"/>
              <a:t>međunarodna</a:t>
            </a:r>
            <a:r>
              <a:rPr lang="en-GB" dirty="0"/>
              <a:t> </a:t>
            </a:r>
            <a:r>
              <a:rPr lang="en-GB" dirty="0" err="1"/>
              <a:t>organizacija</a:t>
            </a:r>
            <a:r>
              <a:rPr lang="en-GB" dirty="0"/>
              <a:t>, </a:t>
            </a:r>
            <a:r>
              <a:rPr lang="en-GB" dirty="0" err="1"/>
              <a:t>nevladine</a:t>
            </a:r>
            <a:r>
              <a:rPr lang="en-GB" dirty="0"/>
              <a:t> </a:t>
            </a:r>
            <a:r>
              <a:rPr lang="en-GB" dirty="0" err="1"/>
              <a:t>organizacije</a:t>
            </a:r>
            <a:r>
              <a:rPr lang="en-GB" dirty="0"/>
              <a:t>, </a:t>
            </a:r>
            <a:r>
              <a:rPr lang="en-GB" dirty="0" err="1"/>
              <a:t>javne</a:t>
            </a:r>
            <a:r>
              <a:rPr lang="en-GB" dirty="0"/>
              <a:t> </a:t>
            </a:r>
            <a:r>
              <a:rPr lang="en-GB" dirty="0" err="1"/>
              <a:t>službe</a:t>
            </a:r>
            <a:r>
              <a:rPr lang="en-GB" dirty="0"/>
              <a:t>, start-up, </a:t>
            </a:r>
            <a:r>
              <a:rPr lang="en-GB" dirty="0" err="1"/>
              <a:t>preduzeće</a:t>
            </a:r>
            <a:r>
              <a:rPr lang="en-GB" dirty="0"/>
              <a:t> (</a:t>
            </a:r>
            <a:r>
              <a:rPr lang="en-GB" dirty="0" err="1"/>
              <a:t>više</a:t>
            </a:r>
            <a:r>
              <a:rPr lang="en-GB" dirty="0"/>
              <a:t> od 250 </a:t>
            </a:r>
            <a:r>
              <a:rPr lang="en-GB" dirty="0" err="1"/>
              <a:t>zaposlenih</a:t>
            </a:r>
            <a:r>
              <a:rPr lang="en-GB" dirty="0"/>
              <a:t>), </a:t>
            </a:r>
            <a:r>
              <a:rPr lang="en-GB" dirty="0" err="1"/>
              <a:t>Univerzitet</a:t>
            </a:r>
            <a:r>
              <a:rPr lang="en-GB" dirty="0"/>
              <a:t>, </a:t>
            </a:r>
            <a:r>
              <a:rPr lang="en-GB" dirty="0" err="1"/>
              <a:t>država</a:t>
            </a:r>
            <a:r>
              <a:rPr lang="en-GB" dirty="0"/>
              <a:t> / region / grad / </a:t>
            </a:r>
            <a:r>
              <a:rPr lang="en-GB" dirty="0" err="1"/>
              <a:t>opština</a:t>
            </a:r>
            <a:r>
              <a:rPr lang="en-GB" dirty="0"/>
              <a:t> / </a:t>
            </a:r>
            <a:r>
              <a:rPr lang="en-GB" dirty="0" err="1"/>
              <a:t>lokalna</a:t>
            </a:r>
            <a:r>
              <a:rPr lang="en-GB" dirty="0"/>
              <a:t> </a:t>
            </a:r>
            <a:r>
              <a:rPr lang="en-GB" dirty="0" err="1"/>
              <a:t>uprava</a:t>
            </a:r>
            <a:r>
              <a:rPr lang="en-GB" dirty="0"/>
              <a:t>. </a:t>
            </a:r>
            <a:r>
              <a:rPr lang="en-GB" dirty="0" err="1"/>
              <a:t>Kreativna</a:t>
            </a:r>
            <a:r>
              <a:rPr lang="en-GB" dirty="0"/>
              <a:t> </a:t>
            </a:r>
            <a:r>
              <a:rPr lang="en-GB" dirty="0" err="1"/>
              <a:t>Evropa</a:t>
            </a:r>
            <a:r>
              <a:rPr lang="en-GB" dirty="0"/>
              <a:t> </a:t>
            </a:r>
            <a:r>
              <a:rPr lang="en-GB" dirty="0" err="1"/>
              <a:t>nije</a:t>
            </a:r>
            <a:r>
              <a:rPr lang="en-GB" dirty="0"/>
              <a:t> </a:t>
            </a:r>
            <a:r>
              <a:rPr lang="en-GB" dirty="0" err="1"/>
              <a:t>otvorena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prijave</a:t>
            </a:r>
            <a:r>
              <a:rPr lang="en-GB" dirty="0"/>
              <a:t> </a:t>
            </a:r>
            <a:r>
              <a:rPr lang="en-GB" dirty="0" err="1"/>
              <a:t>pojedinaca</a:t>
            </a:r>
            <a:r>
              <a:rPr lang="en-GB" dirty="0"/>
              <a:t>. Ne </a:t>
            </a:r>
            <a:r>
              <a:rPr lang="en-GB" dirty="0" err="1"/>
              <a:t>podržava</a:t>
            </a:r>
            <a:r>
              <a:rPr lang="en-GB" dirty="0"/>
              <a:t> </a:t>
            </a:r>
            <a:r>
              <a:rPr lang="en-GB" dirty="0" err="1"/>
              <a:t>projekte</a:t>
            </a:r>
            <a:r>
              <a:rPr lang="en-GB" dirty="0"/>
              <a:t> </a:t>
            </a:r>
            <a:r>
              <a:rPr lang="en-GB" dirty="0" err="1"/>
              <a:t>ulaganja</a:t>
            </a:r>
            <a:r>
              <a:rPr lang="en-GB" dirty="0"/>
              <a:t> u </a:t>
            </a:r>
            <a:r>
              <a:rPr lang="en-GB" dirty="0" err="1"/>
              <a:t>kulturu</a:t>
            </a:r>
            <a:r>
              <a:rPr lang="en-GB" dirty="0" smtClean="0"/>
              <a:t>.</a:t>
            </a:r>
            <a:endParaRPr lang="sr-Latn-RS" dirty="0" smtClean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948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</TotalTime>
  <Words>1960</Words>
  <Application>Microsoft Office PowerPoint</Application>
  <PresentationFormat>Widescreen</PresentationFormat>
  <Paragraphs>206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eui-default</vt:lpstr>
      <vt:lpstr>Verdana</vt:lpstr>
      <vt:lpstr>Office Theme</vt:lpstr>
      <vt:lpstr>Finansijska podrška MSP</vt:lpstr>
      <vt:lpstr>Vrste finansiranja</vt:lpstr>
      <vt:lpstr>Finansijska-bespovratna</vt:lpstr>
      <vt:lpstr>Ministarstvo za inovacije</vt:lpstr>
      <vt:lpstr>Program za promociju i popularizaciju inovacija i inovacionog preduzetništva</vt:lpstr>
      <vt:lpstr>Program podrške razvoju i promociji ženskog inovacionog preduzetništva</vt:lpstr>
      <vt:lpstr>Open RIS Call - LEADERS</vt:lpstr>
      <vt:lpstr>Creative Europe</vt:lpstr>
      <vt:lpstr>Kreativna Evropa (Creative Europe)</vt:lpstr>
      <vt:lpstr>European mini-slate development            (CREA-MEDIA-2021-DEVMINISLATE)</vt:lpstr>
      <vt:lpstr>European Cooperation projects (CREA-CULT-2021-COOP)</vt:lpstr>
      <vt:lpstr>Horizon (2021-27)</vt:lpstr>
      <vt:lpstr>EIC Accelerator Open 2021 (HORIZON-EIC-2021-ACCELERATOROPEN-01)</vt:lpstr>
      <vt:lpstr>EIC Accelerator Challenges 2021 (HORIZON-EIC-2021-ACCELERATORCHALLENGES-01) </vt:lpstr>
      <vt:lpstr>IPARD</vt:lpstr>
      <vt:lpstr>Mera 1</vt:lpstr>
      <vt:lpstr>Erasmus za mlade preduzetnike</vt:lpstr>
      <vt:lpstr>Erasmus za mlade preduzetnike</vt:lpstr>
      <vt:lpstr>PowerPoint Presentation</vt:lpstr>
      <vt:lpstr>Šta je MobiliseSME?</vt:lpstr>
      <vt:lpstr>Kontakt tačka u SRBIJI</vt:lpstr>
      <vt:lpstr>Inovacioni fond</vt:lpstr>
      <vt:lpstr>Program ranog razvoja</vt:lpstr>
      <vt:lpstr>Program sufinansiranja inovacija</vt:lpstr>
      <vt:lpstr>Program saradnje nauke i privrede</vt:lpstr>
      <vt:lpstr>Inovacioni vaučeri</vt:lpstr>
      <vt:lpstr>PowerPoint Presentation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Vladimir Nikic</dc:creator>
  <cp:lastModifiedBy>Vladimir Nikic</cp:lastModifiedBy>
  <cp:revision>35</cp:revision>
  <dcterms:created xsi:type="dcterms:W3CDTF">2021-07-04T10:17:34Z</dcterms:created>
  <dcterms:modified xsi:type="dcterms:W3CDTF">2021-07-05T14:51:14Z</dcterms:modified>
</cp:coreProperties>
</file>