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698DB-D741-4A1F-A6A4-429D8C8F70DA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061CD-A19A-416C-B34F-281D53FEF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061CD-A19A-416C-B34F-281D53FEF0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061CD-A19A-416C-B34F-281D53FEF0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A9AAFD-652B-446E-B936-DE71C3E4443D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31D6DA-9F97-40C5-976A-A26EFE76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fon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ipsum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81000"/>
            <a:ext cx="6248400" cy="1470025"/>
          </a:xfrm>
        </p:spPr>
        <p:txBody>
          <a:bodyPr>
            <a:noAutofit/>
          </a:bodyPr>
          <a:lstStyle/>
          <a:p>
            <a:pPr algn="ctr"/>
            <a:r>
              <a:rPr lang="sr-Latn-RS" b="1" dirty="0" smtClean="0"/>
              <a:t>GRAFIČKI DIZAJN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038664"/>
          </a:xfr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sr-Latn-RS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ILLUSTRATOR</a:t>
            </a:r>
            <a:endParaRPr lang="en-US" sz="5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 descr="1564412652_338_Cara-Memotong-di-Adobe-Illustra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914400"/>
            <a:ext cx="1585951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KRAJ 1.DELA KURSA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Zadatak vam je da uradite barem jedan manji crtež, primere potražite ili na ovoj prezentaciji ili nadjite slike baroknog stila, i ako uspete da to prenesete u ilustrator biće odlično.Nastavljamo dalje sledećeg časa u programu kroz vaše kroz ideje i primere, pa bi bilo dobro da razmišljate šta će nam dobro doći od materijala za realizaciju(nadjite dosta fotografija za prvu pomoć)</a:t>
            </a:r>
          </a:p>
          <a:p>
            <a:endParaRPr lang="sr-Latn-RS" dirty="0" smtClean="0"/>
          </a:p>
          <a:p>
            <a:pPr>
              <a:buNone/>
            </a:pPr>
            <a:r>
              <a:rPr lang="sr-Latn-RS" dirty="0" smtClean="0"/>
              <a:t>    Grafičke table koje mogu da preporučim su One by Wacom (model CTL-672, M-medium) i Huion © Inspiroy H430P</a:t>
            </a:r>
          </a:p>
          <a:p>
            <a:pPr algn="ctr">
              <a:buNone/>
            </a:pPr>
            <a:r>
              <a:rPr lang="sr-Latn-RS" sz="4300" dirty="0" smtClean="0"/>
              <a:t>Srećan rad!</a:t>
            </a:r>
          </a:p>
          <a:p>
            <a:pPr>
              <a:buNone/>
            </a:pPr>
            <a:endParaRPr lang="sr-Latn-RS" i="1" dirty="0" smtClean="0"/>
          </a:p>
          <a:p>
            <a:pPr>
              <a:buNone/>
            </a:pPr>
            <a:r>
              <a:rPr lang="sr-Latn-RS" i="1" dirty="0" smtClean="0"/>
              <a:t> </a:t>
            </a:r>
            <a:r>
              <a:rPr lang="sr-Latn-RS" i="1" dirty="0" smtClean="0"/>
              <a:t>   Budite </a:t>
            </a:r>
            <a:r>
              <a:rPr lang="sr-Latn-RS" i="1" dirty="0" smtClean="0"/>
              <a:t>slobodni da me kontaktirate za sve što vam </a:t>
            </a:r>
            <a:r>
              <a:rPr lang="sr-Latn-RS" i="1" dirty="0" smtClean="0"/>
              <a:t>do sada nije bilo jasno..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Tijana Petrović</a:t>
            </a:r>
          </a:p>
          <a:p>
            <a:r>
              <a:rPr lang="sr-Latn-RS" dirty="0" smtClean="0"/>
              <a:t>t</a:t>
            </a:r>
            <a:r>
              <a:rPr lang="sr-Latn-RS" dirty="0" smtClean="0"/>
              <a:t>ijana.petrovic.poliart@gmail.com</a:t>
            </a:r>
          </a:p>
          <a:p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sr-Latn-RS" sz="4000" b="1" dirty="0" smtClean="0">
                <a:solidFill>
                  <a:schemeClr val="tx1">
                    <a:lumMod val="85000"/>
                  </a:schemeClr>
                </a:solidFill>
              </a:rPr>
              <a:t>Illustrator</a:t>
            </a:r>
            <a:r>
              <a:rPr lang="sr-Latn-RS" sz="3200" dirty="0" smtClean="0"/>
              <a:t>- program namenjen izradi grafičkih idejnih rešenja štampanih medija sa akcentom na dobru primenu za štampu.Koristi se za izradu logo-a i svih tipova  ilustracija.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7772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b="1" dirty="0" smtClean="0">
                <a:solidFill>
                  <a:schemeClr val="tx1">
                    <a:lumMod val="85000"/>
                  </a:schemeClr>
                </a:solidFill>
              </a:rPr>
              <a:t>Photoshop</a:t>
            </a:r>
            <a:r>
              <a:rPr lang="sr-Latn-RS" sz="3200" dirty="0" smtClean="0"/>
              <a:t>- </a:t>
            </a:r>
            <a:r>
              <a:rPr lang="sr-Latn-RS" sz="3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</a:t>
            </a:r>
            <a:r>
              <a:rPr lang="sr-Latn-RS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ajčešće koriste fotografi za obradu fotografija,kao i web dizajneri za izradu grafičkih elemenata web sajtova i banera.</a:t>
            </a:r>
            <a:endParaRPr lang="en-US" sz="32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43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>-</a:t>
            </a:r>
            <a:r>
              <a:rPr lang="sr-Latn-RS" sz="3200" dirty="0" smtClean="0"/>
              <a:t>Slike koje se štampaju, standardna rezolucija je 300 dpi.</a:t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-Slike koje se koriste za web i digitalnu primenu su 72 dpi.</a:t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*Veća rezolucija daje veći fajl, a samim tim i veći kvalitet slike.</a:t>
            </a:r>
            <a:br>
              <a:rPr lang="sr-Latn-RS" sz="3200" dirty="0" smtClean="0"/>
            </a:b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*dpi = dots per inch</a:t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Latn-RS" sz="2800" dirty="0"/>
              <a:t/>
            </a:r>
            <a:br>
              <a:rPr lang="sr-Latn-RS" sz="2800" dirty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305800" cy="5791200"/>
          </a:xfrm>
          <a:prstGeom prst="rect">
            <a:avLst/>
          </a:prstGeom>
        </p:spPr>
        <p:txBody>
          <a:bodyPr vert="horz" lIns="0" tIns="45720" rIns="0" bIns="0" anchor="b">
            <a:normAutofit fontScale="4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</a:t>
            </a:r>
            <a:r>
              <a:rPr kumimoji="0" lang="sr-Latn-R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VEKTOR</a:t>
            </a:r>
            <a:r>
              <a:rPr kumimoji="0" lang="sr-Latn-R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sr-Latn-RS" sz="40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prednosti</a:t>
            </a:r>
            <a:r>
              <a:rPr kumimoji="0" lang="sr-Latn-R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R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sr-Latn-R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</a:t>
            </a: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Napravljen je od perfektno prave linije i krive zasnovanoj na matematičkoj jednačini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*Omogućava menjenje dimenzija bez gubljenja kvaliteta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*Zauzima manje memorije. Koristi se za logotipe/logo  i ilustracije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*CMYK(Cyan/vrsta plave, Magenta/ciklama, Yellow i Black)</a:t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koristi se za štampani materijal i ima 1 mil varijacija boje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* Upotreba teksta (tipografije ) na stilizovan način pri čemu se kreira vizuelni identitet</a:t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*Sajt na kome možete besplatno preuzeti fontove.</a:t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  <a:hlinkClick r:id="rId3"/>
              </a:rPr>
              <a:t>www.dafont.com</a:t>
            </a: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*Probni tekst na svim jezicima koji koriste dizajneri.</a:t>
            </a:r>
            <a:b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  <a:hlinkClick r:id="rId4"/>
              </a:rPr>
              <a:t>www.lipsum.com</a:t>
            </a:r>
            <a:r>
              <a:rPr lang="sr-Latn-RS" sz="41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Postupak rada:</a:t>
            </a:r>
            <a:br>
              <a:rPr lang="sr-Latn-RS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1. Otvaranje našeg projekta- </a:t>
            </a:r>
            <a:r>
              <a:rPr lang="sr-Latn-RS" sz="1800" dirty="0" smtClean="0">
                <a:solidFill>
                  <a:srgbClr val="FF0000"/>
                </a:solidFill>
              </a:rPr>
              <a:t>File/New</a:t>
            </a:r>
            <a:r>
              <a:rPr lang="sr-Latn-RS" sz="1800" dirty="0" smtClean="0">
                <a:solidFill>
                  <a:schemeClr val="tx1"/>
                </a:solidFill>
              </a:rPr>
              <a:t>/otvori se diagram,pa podešavanje</a:t>
            </a:r>
            <a:br>
              <a:rPr lang="sr-Latn-RS" sz="1800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2.(</a:t>
            </a:r>
            <a:r>
              <a:rPr lang="sr-Latn-RS" sz="1800" dirty="0" smtClean="0">
                <a:solidFill>
                  <a:srgbClr val="FF0000"/>
                </a:solidFill>
              </a:rPr>
              <a:t>Name</a:t>
            </a:r>
            <a:r>
              <a:rPr lang="sr-Latn-RS" sz="1800" dirty="0" smtClean="0">
                <a:solidFill>
                  <a:schemeClr val="tx1"/>
                </a:solidFill>
              </a:rPr>
              <a:t>-ime projekta; </a:t>
            </a:r>
            <a:r>
              <a:rPr lang="sr-Latn-RS" sz="1800" dirty="0" smtClean="0">
                <a:solidFill>
                  <a:srgbClr val="FF0000"/>
                </a:solidFill>
              </a:rPr>
              <a:t>Size</a:t>
            </a:r>
            <a:r>
              <a:rPr lang="sr-Latn-RS" sz="1800" dirty="0" smtClean="0">
                <a:solidFill>
                  <a:schemeClr val="tx1"/>
                </a:solidFill>
              </a:rPr>
              <a:t> ako zelimo npr A4 format; </a:t>
            </a:r>
            <a:r>
              <a:rPr lang="sr-Latn-RS" sz="1800" dirty="0" smtClean="0">
                <a:solidFill>
                  <a:srgbClr val="FF0000"/>
                </a:solidFill>
              </a:rPr>
              <a:t>Units</a:t>
            </a:r>
            <a:r>
              <a:rPr lang="sr-Latn-RS" sz="1800" dirty="0" smtClean="0">
                <a:solidFill>
                  <a:schemeClr val="tx1"/>
                </a:solidFill>
              </a:rPr>
              <a:t>-podešavamo mere-npr cm,inche; </a:t>
            </a:r>
            <a:r>
              <a:rPr lang="sr-Latn-RS" sz="1800" dirty="0" smtClean="0">
                <a:solidFill>
                  <a:srgbClr val="FF0000"/>
                </a:solidFill>
              </a:rPr>
              <a:t>width</a:t>
            </a:r>
            <a:r>
              <a:rPr lang="sr-Latn-RS" sz="1800" dirty="0" smtClean="0">
                <a:solidFill>
                  <a:schemeClr val="tx1"/>
                </a:solidFill>
              </a:rPr>
              <a:t>-širina,</a:t>
            </a:r>
            <a:r>
              <a:rPr lang="sr-Latn-RS" sz="1800" dirty="0" smtClean="0">
                <a:solidFill>
                  <a:srgbClr val="FF0000"/>
                </a:solidFill>
              </a:rPr>
              <a:t>height</a:t>
            </a:r>
            <a:r>
              <a:rPr lang="sr-Latn-RS" sz="1800" dirty="0" smtClean="0">
                <a:solidFill>
                  <a:schemeClr val="tx1"/>
                </a:solidFill>
              </a:rPr>
              <a:t>-visina;</a:t>
            </a:r>
            <a:r>
              <a:rPr lang="sr-Latn-RS" sz="1800" dirty="0" smtClean="0">
                <a:solidFill>
                  <a:srgbClr val="FF0000"/>
                </a:solidFill>
              </a:rPr>
              <a:t>o</a:t>
            </a:r>
            <a:r>
              <a:rPr lang="sr-Latn-RS" sz="1800" dirty="0" smtClean="0">
                <a:solidFill>
                  <a:srgbClr val="FF0000"/>
                </a:solidFill>
              </a:rPr>
              <a:t>rientation</a:t>
            </a:r>
            <a:r>
              <a:rPr lang="sr-Latn-RS" sz="1800" dirty="0" smtClean="0">
                <a:solidFill>
                  <a:schemeClr val="tx1"/>
                </a:solidFill>
              </a:rPr>
              <a:t>-da li želimo list da bude uzduž ili popreko; i klik na </a:t>
            </a:r>
            <a:r>
              <a:rPr lang="sr-Latn-RS" sz="1800" dirty="0" smtClean="0">
                <a:solidFill>
                  <a:srgbClr val="FF0000"/>
                </a:solidFill>
              </a:rPr>
              <a:t>OK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52863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7467600" cy="3962400"/>
          </a:xfrm>
        </p:spPr>
        <p:txBody>
          <a:bodyPr>
            <a:normAutofit lnSpcReduction="10000"/>
          </a:bodyPr>
          <a:lstStyle/>
          <a:p>
            <a:r>
              <a:rPr lang="sr-Latn-RS" sz="1600" dirty="0" smtClean="0"/>
              <a:t>3.Gore desno podesite na </a:t>
            </a:r>
            <a:r>
              <a:rPr lang="sr-Latn-RS" sz="1600" dirty="0" smtClean="0">
                <a:solidFill>
                  <a:srgbClr val="FF0000"/>
                </a:solidFill>
              </a:rPr>
              <a:t>Painting</a:t>
            </a:r>
            <a:r>
              <a:rPr lang="sr-Latn-RS" sz="1600" dirty="0" smtClean="0"/>
              <a:t>(pisalo je Assesentials)</a:t>
            </a:r>
          </a:p>
          <a:p>
            <a:r>
              <a:rPr lang="sr-Latn-RS" sz="1600" dirty="0" smtClean="0"/>
              <a:t>4.Podesi tastaturu na </a:t>
            </a:r>
            <a:r>
              <a:rPr lang="sr-Latn-RS" sz="1600" dirty="0" smtClean="0">
                <a:solidFill>
                  <a:srgbClr val="FF0000"/>
                </a:solidFill>
              </a:rPr>
              <a:t>latinicu</a:t>
            </a:r>
          </a:p>
          <a:p>
            <a:r>
              <a:rPr lang="sr-Latn-RS" sz="1600" dirty="0" smtClean="0"/>
              <a:t>5. Sačuvaj dokument- </a:t>
            </a:r>
            <a:r>
              <a:rPr lang="sr-Latn-RS" sz="1600" dirty="0" smtClean="0">
                <a:solidFill>
                  <a:srgbClr val="FF0000"/>
                </a:solidFill>
              </a:rPr>
              <a:t>File/ Save as</a:t>
            </a:r>
            <a:r>
              <a:rPr lang="sr-Latn-RS" sz="1600" dirty="0" smtClean="0"/>
              <a:t>/ po gde želite..i često sačuvajte dokument na File/save u toku rada da se u slučaju da se blokira program ne izgubite rad</a:t>
            </a:r>
          </a:p>
          <a:p>
            <a:r>
              <a:rPr lang="sr-Latn-RS" sz="1600" dirty="0" smtClean="0"/>
              <a:t>6.</a:t>
            </a:r>
            <a:r>
              <a:rPr lang="sr-Latn-RS" sz="1600" dirty="0" smtClean="0">
                <a:solidFill>
                  <a:srgbClr val="FF0000"/>
                </a:solidFill>
              </a:rPr>
              <a:t>Otvori lejer </a:t>
            </a:r>
            <a:r>
              <a:rPr lang="sr-Latn-RS" sz="1600" dirty="0" smtClean="0"/>
              <a:t>(</a:t>
            </a:r>
            <a:r>
              <a:rPr lang="sr-Latn-RS" sz="1600" dirty="0" smtClean="0">
                <a:solidFill>
                  <a:srgbClr val="00B0F0"/>
                </a:solidFill>
              </a:rPr>
              <a:t>slika1</a:t>
            </a:r>
            <a:r>
              <a:rPr lang="sr-Latn-RS" sz="1600" dirty="0" smtClean="0"/>
              <a:t>)i napiši ime-dva puta polako kliknuti na Layer 1 i stavi ime Foto</a:t>
            </a:r>
          </a:p>
          <a:p>
            <a:r>
              <a:rPr lang="sr-Latn-RS" sz="1600" dirty="0" smtClean="0"/>
              <a:t>7.Ubaci foto-</a:t>
            </a:r>
            <a:r>
              <a:rPr lang="sr-Latn-RS" sz="1600" dirty="0" smtClean="0">
                <a:solidFill>
                  <a:srgbClr val="FF0000"/>
                </a:solidFill>
              </a:rPr>
              <a:t>File/Place</a:t>
            </a:r>
            <a:r>
              <a:rPr lang="sr-Latn-RS" sz="1600" dirty="0" smtClean="0"/>
              <a:t>,pa nadji foto gde se nalazi u računaru i Ok, pa prevuci na ekran željenu veličinu fotografije i stišaj boju tako što klikneš na opasiti gore u padajućem meniju, sa 100 % na manju jačinu boje,npr 50 %,i manje (</a:t>
            </a:r>
            <a:r>
              <a:rPr lang="sr-Latn-RS" sz="1600" dirty="0" smtClean="0">
                <a:solidFill>
                  <a:srgbClr val="00B0F0"/>
                </a:solidFill>
              </a:rPr>
              <a:t>slika 2</a:t>
            </a:r>
            <a:r>
              <a:rPr lang="sr-Latn-RS" sz="1600" dirty="0" smtClean="0"/>
              <a:t>)</a:t>
            </a:r>
          </a:p>
          <a:p>
            <a:r>
              <a:rPr lang="sr-Latn-RS" sz="1600" dirty="0" smtClean="0"/>
              <a:t>8. </a:t>
            </a:r>
            <a:r>
              <a:rPr lang="sr-Latn-RS" sz="1600" dirty="0" smtClean="0">
                <a:solidFill>
                  <a:srgbClr val="FF0000"/>
                </a:solidFill>
              </a:rPr>
              <a:t>Zaključaj </a:t>
            </a:r>
            <a:r>
              <a:rPr lang="sr-Latn-RS" sz="1600" dirty="0" smtClean="0">
                <a:solidFill>
                  <a:srgbClr val="FF0000"/>
                </a:solidFill>
              </a:rPr>
              <a:t>leyer </a:t>
            </a:r>
            <a:r>
              <a:rPr lang="sr-Latn-RS" sz="1600" dirty="0" smtClean="0"/>
              <a:t>na prazni kvadratic klikom na praznu površinu sa desne strane “oka” koji je nacrtan </a:t>
            </a:r>
            <a:r>
              <a:rPr lang="sr-Latn-RS" sz="1600" dirty="0" smtClean="0"/>
              <a:t>na layer diagramu- </a:t>
            </a:r>
            <a:r>
              <a:rPr lang="sr-Latn-RS" sz="1600" dirty="0" smtClean="0"/>
              <a:t>i pojavi se </a:t>
            </a:r>
            <a:r>
              <a:rPr lang="sr-Latn-RS" sz="1600" dirty="0" smtClean="0"/>
              <a:t>katanac</a:t>
            </a:r>
          </a:p>
          <a:p>
            <a:r>
              <a:rPr lang="sr-Latn-RS" sz="1600" dirty="0" smtClean="0"/>
              <a:t> 9.Pa otvori novi layer (</a:t>
            </a:r>
            <a:r>
              <a:rPr lang="sr-Latn-RS" sz="1600" dirty="0" smtClean="0">
                <a:solidFill>
                  <a:srgbClr val="00B0F0"/>
                </a:solidFill>
              </a:rPr>
              <a:t>slika 3</a:t>
            </a:r>
            <a:r>
              <a:rPr lang="sr-Latn-RS" sz="1600" dirty="0" smtClean="0"/>
              <a:t>) </a:t>
            </a:r>
          </a:p>
          <a:p>
            <a:r>
              <a:rPr lang="sr-Latn-RS" sz="1600" dirty="0" smtClean="0"/>
              <a:t>10.Nazovi ga-Crtež</a:t>
            </a:r>
          </a:p>
          <a:p>
            <a:pPr>
              <a:buNone/>
            </a:pPr>
            <a:endParaRPr lang="sr-Latn-RS" sz="1600" dirty="0" smtClean="0"/>
          </a:p>
          <a:p>
            <a:endParaRPr lang="sr-Latn-RS" sz="1600" dirty="0" smtClean="0"/>
          </a:p>
          <a:p>
            <a:endParaRPr lang="en-US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4923982"/>
            <a:ext cx="2209800" cy="169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876800"/>
            <a:ext cx="2217331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4876800"/>
            <a:ext cx="30194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2971800"/>
          </a:xfrm>
        </p:spPr>
        <p:txBody>
          <a:bodyPr>
            <a:normAutofit/>
          </a:bodyPr>
          <a:lstStyle/>
          <a:p>
            <a:r>
              <a:rPr lang="sr-Latn-RS" sz="1600" dirty="0" smtClean="0"/>
              <a:t>11. Napravi crtež preko slike, ono što vam je potrebno...tako što ćemo prvo</a:t>
            </a:r>
          </a:p>
          <a:p>
            <a:r>
              <a:rPr lang="sr-Latn-RS" sz="1600" dirty="0" smtClean="0"/>
              <a:t>12.Podesiti olovčicu-</a:t>
            </a:r>
            <a:r>
              <a:rPr lang="sr-Latn-RS" sz="1600" dirty="0" smtClean="0">
                <a:solidFill>
                  <a:srgbClr val="FF0000"/>
                </a:solidFill>
              </a:rPr>
              <a:t>Pencil Tool</a:t>
            </a:r>
            <a:r>
              <a:rPr lang="sr-Latn-RS" sz="1600" dirty="0" smtClean="0"/>
              <a:t>, koji se nalazi levo u alatima</a:t>
            </a:r>
          </a:p>
          <a:p>
            <a:r>
              <a:rPr lang="sr-Latn-RS" sz="1600" dirty="0" smtClean="0"/>
              <a:t>13. Dva puta kad kliknete na olovčicu pojavi se dijagram</a:t>
            </a:r>
          </a:p>
          <a:p>
            <a:r>
              <a:rPr lang="sr-Latn-RS" sz="1600" dirty="0" smtClean="0"/>
              <a:t>14.Fidelity-podešavate kakve će pravilnosti biti linija (što je bliže Smooth to je linija preciznija i stilizovanija)</a:t>
            </a:r>
          </a:p>
          <a:p>
            <a:r>
              <a:rPr lang="sr-Latn-RS" sz="1600" dirty="0" smtClean="0"/>
              <a:t>15. Keep selekted-služi da podesite da li želite da vam linija stalno bude selektovana da možete da je ispravljate ili da imate liniju bez selekt kvadratića(Ja za crtež koristim ne selektovano)</a:t>
            </a:r>
          </a:p>
          <a:p>
            <a:r>
              <a:rPr lang="sr-Latn-RS" sz="1600" dirty="0" smtClean="0"/>
              <a:t>16.Posle željenog podešavanja pritisnem </a:t>
            </a:r>
            <a:r>
              <a:rPr lang="sr-Latn-RS" sz="1600" dirty="0" smtClean="0">
                <a:solidFill>
                  <a:srgbClr val="FF0000"/>
                </a:solidFill>
              </a:rPr>
              <a:t>OK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429000"/>
            <a:ext cx="3581400" cy="31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3810000"/>
          </a:xfrm>
        </p:spPr>
        <p:txBody>
          <a:bodyPr>
            <a:normAutofit/>
          </a:bodyPr>
          <a:lstStyle/>
          <a:p>
            <a:r>
              <a:rPr lang="sr-Latn-RS" sz="1600" dirty="0" smtClean="0"/>
              <a:t>17.Kad nacrtaš željeni crtež, zaključaj layer i otvori </a:t>
            </a:r>
            <a:r>
              <a:rPr lang="sr-Latn-RS" sz="1600" dirty="0" smtClean="0">
                <a:solidFill>
                  <a:srgbClr val="FF0000"/>
                </a:solidFill>
              </a:rPr>
              <a:t>novi  layer </a:t>
            </a:r>
            <a:r>
              <a:rPr lang="sr-Latn-RS" sz="1600" dirty="0" smtClean="0"/>
              <a:t>“</a:t>
            </a:r>
            <a:r>
              <a:rPr lang="sr-Latn-RS" sz="1600" dirty="0" smtClean="0">
                <a:solidFill>
                  <a:srgbClr val="FF0000"/>
                </a:solidFill>
              </a:rPr>
              <a:t>boja</a:t>
            </a:r>
            <a:r>
              <a:rPr lang="sr-Latn-RS" sz="1600" dirty="0" smtClean="0"/>
              <a:t>”</a:t>
            </a:r>
          </a:p>
          <a:p>
            <a:r>
              <a:rPr lang="sr-Latn-RS" sz="1600" dirty="0" smtClean="0"/>
              <a:t>* </a:t>
            </a:r>
            <a:r>
              <a:rPr lang="sr-Latn-RS" sz="1600" dirty="0" smtClean="0">
                <a:solidFill>
                  <a:srgbClr val="FF0000"/>
                </a:solidFill>
              </a:rPr>
              <a:t>Vraćanje poteza- CTRL+Z </a:t>
            </a:r>
            <a:r>
              <a:rPr lang="sr-Latn-RS" sz="1600" dirty="0" smtClean="0"/>
              <a:t>(mozete i 20 poteza unazad)-proveri da li si na latinici</a:t>
            </a:r>
          </a:p>
          <a:p>
            <a:r>
              <a:rPr lang="sr-Latn-RS" sz="1600" dirty="0" smtClean="0"/>
              <a:t>* </a:t>
            </a:r>
            <a:r>
              <a:rPr lang="sr-Latn-RS" sz="1600" dirty="0" smtClean="0">
                <a:solidFill>
                  <a:srgbClr val="FF0000"/>
                </a:solidFill>
              </a:rPr>
              <a:t>Zumiranje- CTRL+plus, CTRL+minus</a:t>
            </a:r>
          </a:p>
          <a:p>
            <a:r>
              <a:rPr lang="sr-Latn-RS" sz="1600" dirty="0" smtClean="0"/>
              <a:t>* </a:t>
            </a:r>
            <a:r>
              <a:rPr lang="sr-Latn-RS" sz="1600" dirty="0" smtClean="0">
                <a:solidFill>
                  <a:srgbClr val="FF0000"/>
                </a:solidFill>
              </a:rPr>
              <a:t>Pomeranje lista na ekranu- SPACE </a:t>
            </a:r>
            <a:r>
              <a:rPr lang="sr-Latn-RS" sz="1600" dirty="0" smtClean="0"/>
              <a:t>držite i olovkom pomerate po tabli</a:t>
            </a:r>
          </a:p>
          <a:p>
            <a:r>
              <a:rPr lang="sr-Latn-RS" sz="1600" dirty="0" smtClean="0"/>
              <a:t>18.Sada koristimo  alate </a:t>
            </a:r>
            <a:r>
              <a:rPr lang="sr-Latn-RS" sz="1600" dirty="0" smtClean="0">
                <a:solidFill>
                  <a:srgbClr val="FF0000"/>
                </a:solidFill>
              </a:rPr>
              <a:t>Stroke i Fill </a:t>
            </a:r>
            <a:r>
              <a:rPr lang="sr-Latn-RS" sz="1600" dirty="0" smtClean="0"/>
              <a:t>(</a:t>
            </a:r>
            <a:r>
              <a:rPr lang="sr-Latn-RS" sz="1600" dirty="0" smtClean="0">
                <a:solidFill>
                  <a:srgbClr val="00B0F0"/>
                </a:solidFill>
              </a:rPr>
              <a:t>slika 1</a:t>
            </a:r>
            <a:r>
              <a:rPr lang="sr-Latn-RS" sz="1600" dirty="0" smtClean="0"/>
              <a:t>). Strke- linija, Fill- površina </a:t>
            </a:r>
          </a:p>
          <a:p>
            <a:r>
              <a:rPr lang="sr-Latn-RS" sz="1600" dirty="0" smtClean="0"/>
              <a:t>19.</a:t>
            </a:r>
            <a:r>
              <a:rPr lang="sr-Latn-RS" sz="1600" dirty="0" smtClean="0">
                <a:solidFill>
                  <a:srgbClr val="FF0000"/>
                </a:solidFill>
              </a:rPr>
              <a:t>Stroke </a:t>
            </a:r>
            <a:r>
              <a:rPr lang="sr-Latn-RS" sz="1600" dirty="0" smtClean="0"/>
              <a:t>se podešava gore na padajućem meniju (</a:t>
            </a:r>
            <a:r>
              <a:rPr lang="sr-Latn-RS" sz="1600" dirty="0" smtClean="0">
                <a:solidFill>
                  <a:srgbClr val="00B0F0"/>
                </a:solidFill>
              </a:rPr>
              <a:t>slika2</a:t>
            </a:r>
            <a:r>
              <a:rPr lang="sr-Latn-RS" sz="1600" dirty="0" smtClean="0"/>
              <a:t>), debljina linije, stil linije i vrsta linije</a:t>
            </a:r>
          </a:p>
          <a:p>
            <a:r>
              <a:rPr lang="sr-Latn-RS" sz="1600" dirty="0" smtClean="0"/>
              <a:t>20. </a:t>
            </a:r>
            <a:r>
              <a:rPr lang="sr-Latn-RS" sz="1600" dirty="0" smtClean="0">
                <a:solidFill>
                  <a:srgbClr val="FF0000"/>
                </a:solidFill>
              </a:rPr>
              <a:t>Fill</a:t>
            </a:r>
            <a:r>
              <a:rPr lang="sr-Latn-RS" sz="1600" dirty="0" smtClean="0"/>
              <a:t> se podešava ,dole levo (</a:t>
            </a:r>
            <a:r>
              <a:rPr lang="sr-Latn-RS" sz="1600" dirty="0" smtClean="0">
                <a:solidFill>
                  <a:srgbClr val="00B0F0"/>
                </a:solidFill>
              </a:rPr>
              <a:t>slika1)</a:t>
            </a:r>
            <a:r>
              <a:rPr lang="sr-Latn-RS" sz="1600" dirty="0" smtClean="0"/>
              <a:t>kao i boja za </a:t>
            </a:r>
            <a:r>
              <a:rPr lang="sr-Latn-RS" sz="1600" dirty="0" smtClean="0">
                <a:solidFill>
                  <a:srgbClr val="FF0000"/>
                </a:solidFill>
              </a:rPr>
              <a:t>Stroke</a:t>
            </a:r>
          </a:p>
          <a:p>
            <a:r>
              <a:rPr lang="sr-Latn-RS" sz="1600" dirty="0" smtClean="0"/>
              <a:t>21. Dva puta klikom na jedan od ta dva kvadratića(fill i stroke) otvara se dijagram podešavanja boje</a:t>
            </a:r>
          </a:p>
          <a:p>
            <a:r>
              <a:rPr lang="sr-Latn-RS" sz="1600" dirty="0" smtClean="0"/>
              <a:t>22.Ispod se nala tri mala kvadratića, klikom na njih podešavamo fill i stroke, tako što je prvi-boja, drugi-gradijant, treći-isključiti(dal stroke ili fill) </a:t>
            </a:r>
          </a:p>
          <a:p>
            <a:endParaRPr lang="sr-Latn-RS" sz="1600" dirty="0" smtClean="0"/>
          </a:p>
          <a:p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343400"/>
            <a:ext cx="395116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962400"/>
            <a:ext cx="2133600" cy="252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229600" cy="3733800"/>
          </a:xfrm>
        </p:spPr>
        <p:txBody>
          <a:bodyPr>
            <a:normAutofit/>
          </a:bodyPr>
          <a:lstStyle/>
          <a:p>
            <a:r>
              <a:rPr lang="sr-Latn-RS" sz="1600" dirty="0" smtClean="0"/>
              <a:t>23.Želim da slikam senke,tj površine (možemo uporediti sa crtanjem fleka i senčenju površina), podesim da mi je </a:t>
            </a:r>
            <a:r>
              <a:rPr lang="sr-Latn-RS" sz="1600" dirty="0" smtClean="0">
                <a:solidFill>
                  <a:srgbClr val="FF0000"/>
                </a:solidFill>
              </a:rPr>
              <a:t>aktiviran samo fill</a:t>
            </a:r>
            <a:r>
              <a:rPr lang="sr-Latn-RS" sz="1600" dirty="0" smtClean="0"/>
              <a:t>,stroke isključen (slika 1)</a:t>
            </a:r>
          </a:p>
          <a:p>
            <a:r>
              <a:rPr lang="sr-Latn-RS" sz="1600" dirty="0" smtClean="0"/>
              <a:t>24.Pravim površine sa selektovanim </a:t>
            </a:r>
            <a:r>
              <a:rPr lang="sr-Latn-RS" sz="1600" dirty="0" smtClean="0">
                <a:solidFill>
                  <a:srgbClr val="FF0000"/>
                </a:solidFill>
              </a:rPr>
              <a:t>“keep selected”, </a:t>
            </a:r>
            <a:r>
              <a:rPr lang="sr-Latn-RS" sz="1600" dirty="0" smtClean="0"/>
              <a:t>koji nadjem u olovčici(pencil tool), dva puta kliknemi izadje dijagram (pogledati na 7.slajdu)</a:t>
            </a:r>
          </a:p>
          <a:p>
            <a:r>
              <a:rPr lang="sr-Latn-RS" sz="1600" dirty="0" smtClean="0"/>
              <a:t>* Ako mi se ne vidi crtež onda se lajer boja nalazi prvi u vrhu, taj problem rešavam tako što kliknem dugo na layer “boja” i prevučem ga ispod layera “crtež”</a:t>
            </a:r>
          </a:p>
          <a:p>
            <a:r>
              <a:rPr lang="sr-Latn-RS" sz="1600" dirty="0" smtClean="0"/>
              <a:t>* ako želim da iskoristim neku boju koja se već nalazi na “Artboardu”-(to je naša strana lista po kojoj radimo), kliknem pipetu koja se nalazi levo gde su alati. (slika2)</a:t>
            </a:r>
          </a:p>
          <a:p>
            <a:r>
              <a:rPr lang="sr-Latn-RS" sz="1600" dirty="0" smtClean="0"/>
              <a:t>*Želim pravu liniju (slika 3)</a:t>
            </a:r>
          </a:p>
          <a:p>
            <a:r>
              <a:rPr lang="sr-Latn-RS" sz="1600" dirty="0" smtClean="0"/>
              <a:t>*Geometrijski oblici (slika 3), dugo držim dugme i izadju varijante</a:t>
            </a:r>
          </a:p>
          <a:p>
            <a:r>
              <a:rPr lang="sr-Latn-RS" sz="1600" dirty="0" smtClean="0"/>
              <a:t>*ALT- kopiraš</a:t>
            </a:r>
            <a:endParaRPr 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0"/>
            <a:ext cx="1524000" cy="280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962400"/>
            <a:ext cx="1585232" cy="246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191000"/>
            <a:ext cx="2286000" cy="194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506</TotalTime>
  <Words>698</Words>
  <Application>Microsoft Office PowerPoint</Application>
  <PresentationFormat>On-screen Show (4:3)</PresentationFormat>
  <Paragraphs>57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GRAFIČKI DIZAJN</vt:lpstr>
      <vt:lpstr>Illustrator- program namenjen izradi grafičkih idejnih rešenja štampanih medija sa akcentom na dobru primenu za štampu.Koristi se za izradu logo-a i svih tipova  ilustracija.</vt:lpstr>
      <vt:lpstr>  -Slike koje se štampaju, standardna rezolucija je 300 dpi.  -Slike koje se koriste za web i digitalnu primenu su 72 dpi.   *Veća rezolucija daje veći fajl, a samim tim i veći kvalitet slike.  *dpi = dots per inch    </vt:lpstr>
      <vt:lpstr>Slide 4</vt:lpstr>
      <vt:lpstr>Postupak rada: 1. Otvaranje našeg projekta- File/New/otvori se diagram,pa podešavanje 2.(Name-ime projekta; Size ako zelimo npr A4 format; Units-podešavamo mere-npr cm,inche; width-širina,height-visina;orientation-da li želimo list da bude uzduž ili popreko; i klik na OK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Grafički dizajn</dc:title>
  <dc:creator>Srdjan</dc:creator>
  <cp:lastModifiedBy>Srdjan</cp:lastModifiedBy>
  <cp:revision>59</cp:revision>
  <dcterms:created xsi:type="dcterms:W3CDTF">2021-05-26T04:40:05Z</dcterms:created>
  <dcterms:modified xsi:type="dcterms:W3CDTF">2021-06-01T23:53:14Z</dcterms:modified>
</cp:coreProperties>
</file>