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3"/>
  </p:notesMasterIdLst>
  <p:sldIdLst>
    <p:sldId id="257" r:id="rId2"/>
    <p:sldId id="258" r:id="rId3"/>
    <p:sldId id="266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8" r:id="rId1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rdjan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4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1C8A9-C50C-4CD0-9D46-5477BBAE6F11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2BB23-C056-4CA1-A697-296FB61F45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711CF3-00CA-4A11-9F91-AFE2D2FF6288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5B99F16-00AA-4501-A791-B4B5552071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0"/>
            <a:ext cx="685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ЦРТАЊЕ</a:t>
            </a:r>
            <a:r>
              <a:rPr lang="sr-Cyrl-R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r-Cyrl-R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ОБЛИКОВАЊЕ </a:t>
            </a:r>
          </a:p>
          <a:p>
            <a:pPr algn="ctr"/>
            <a:r>
              <a:rPr lang="sr-Cyrl-R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sr-Cyrl-R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СЕНЧЕЊЕ</a:t>
            </a:r>
            <a:endParaRPr 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3810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СЕНЧЕЊЕ У ФЛЕКАМА/ПОВРШИНАМ</a:t>
            </a:r>
            <a:r>
              <a:rPr lang="en-US" sz="2800" b="1" dirty="0" smtClean="0">
                <a:solidFill>
                  <a:srgbClr val="FFFF00"/>
                </a:solidFill>
              </a:rPr>
              <a:t>A</a:t>
            </a:r>
            <a:endParaRPr lang="sr-Cyrl-RS" sz="2800" b="1" dirty="0" smtClean="0">
              <a:solidFill>
                <a:srgbClr val="FFFF00"/>
              </a:solidFill>
            </a:endParaRPr>
          </a:p>
          <a:p>
            <a:r>
              <a:rPr lang="sr-Cyrl-RS" sz="2800" b="1" dirty="0" smtClean="0">
                <a:solidFill>
                  <a:srgbClr val="FFFF00"/>
                </a:solidFill>
              </a:rPr>
              <a:t>                   </a:t>
            </a:r>
            <a:r>
              <a:rPr lang="en-US" sz="2800" b="1" dirty="0" smtClean="0">
                <a:solidFill>
                  <a:srgbClr val="FFFF00"/>
                </a:solidFill>
              </a:rPr>
              <a:t>     </a:t>
            </a:r>
            <a:r>
              <a:rPr lang="sr-Cyrl-RS" sz="2800" b="1" dirty="0" smtClean="0">
                <a:solidFill>
                  <a:srgbClr val="FFFF00"/>
                </a:solidFill>
              </a:rPr>
              <a:t> “</a:t>
            </a:r>
            <a:r>
              <a:rPr lang="sr-Cyrl-RS" sz="2400" dirty="0" smtClean="0">
                <a:solidFill>
                  <a:srgbClr val="FFFF00"/>
                </a:solidFill>
              </a:rPr>
              <a:t>Сфумато ефекат”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 descr="fotke krop 5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3886200" cy="54958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4" descr="fotke krop 6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00200"/>
            <a:ext cx="3394578" cy="48005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2971800"/>
            <a:ext cx="8305800" cy="3733800"/>
          </a:xfrm>
        </p:spPr>
        <p:txBody>
          <a:bodyPr/>
          <a:lstStyle/>
          <a:p>
            <a:pPr algn="l"/>
            <a:r>
              <a:rPr lang="sr-Cyrl-RS" sz="2800" b="1" dirty="0" smtClean="0"/>
              <a:t>Поступак рада</a:t>
            </a:r>
            <a:r>
              <a:rPr lang="sr-Cyrl-RS" sz="2800" b="1" dirty="0" smtClean="0">
                <a:sym typeface="Wingdings" pitchFamily="2" charset="2"/>
              </a:rPr>
              <a:t>: (</a:t>
            </a:r>
            <a:r>
              <a:rPr lang="sr-Cyrl-RS" sz="2000" b="1" dirty="0" smtClean="0">
                <a:sym typeface="Wingdings" pitchFamily="2" charset="2"/>
              </a:rPr>
              <a:t>најбоље учити на барокним сликама или склуптурама</a:t>
            </a:r>
            <a:r>
              <a:rPr lang="sr-Cyrl-RS" sz="2800" b="1" dirty="0" smtClean="0">
                <a:sym typeface="Wingdings" pitchFamily="2" charset="2"/>
              </a:rPr>
              <a:t>)</a:t>
            </a:r>
            <a:r>
              <a:rPr lang="sr-Cyrl-RS" sz="2800" b="1" dirty="0" smtClean="0"/>
              <a:t/>
            </a:r>
            <a:br>
              <a:rPr lang="sr-Cyrl-RS" sz="2800" b="1" dirty="0" smtClean="0"/>
            </a:br>
            <a:r>
              <a:rPr lang="sr-Cyrl-RS" sz="2800" b="1" dirty="0" smtClean="0"/>
              <a:t/>
            </a:r>
            <a:br>
              <a:rPr lang="sr-Cyrl-RS" sz="2800" b="1" dirty="0" smtClean="0"/>
            </a:br>
            <a:r>
              <a:rPr lang="sr-Cyrl-RS" sz="2400" b="1" dirty="0" smtClean="0"/>
              <a:t>1. Укомпоновати жељени  објекат у композицију</a:t>
            </a:r>
            <a:br>
              <a:rPr lang="sr-Cyrl-RS" sz="2400" b="1" dirty="0" smtClean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/>
              <a:t>2. Обележити једноставним геометријским облицима све важне објекте и добро их премерити помоћу танке линије (половине,трећине,четвртине, паралеле под правим углом)</a:t>
            </a:r>
            <a:br>
              <a:rPr lang="sr-Cyrl-RS" sz="2400" b="1" dirty="0" smtClean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/>
              <a:t>3. Наношење великих флека преко целог објекта</a:t>
            </a:r>
            <a:br>
              <a:rPr lang="sr-Cyrl-RS" sz="2400" b="1" dirty="0" smtClean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/>
              <a:t>4. Наношење  само  најтамнијих флека</a:t>
            </a:r>
            <a:br>
              <a:rPr lang="sr-Cyrl-RS" sz="2400" b="1" dirty="0" smtClean="0"/>
            </a:b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/>
              <a:t>5. Линијски цртеж и </a:t>
            </a:r>
            <a:r>
              <a:rPr lang="sr-Cyrl-RS" sz="2400" b="1" dirty="0" smtClean="0"/>
              <a:t>употребити </a:t>
            </a:r>
            <a:r>
              <a:rPr lang="sr-Cyrl-RS" sz="2400" b="1" dirty="0" smtClean="0"/>
              <a:t>поступак линијског сенчења 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838200" y="50292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38200" y="1295400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chemeClr val="tx2">
                    <a:lumMod val="75000"/>
                  </a:schemeClr>
                </a:solidFill>
              </a:rPr>
              <a:t>ИДЕЈА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1219200"/>
            <a:ext cx="7010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sr-Cyrl-RS" sz="2800" b="1" dirty="0" smtClean="0">
                <a:solidFill>
                  <a:schemeClr val="tx2">
                    <a:lumMod val="75000"/>
                  </a:schemeClr>
                </a:solidFill>
              </a:rPr>
              <a:t>Наша/Ваша идеја</a:t>
            </a:r>
            <a:r>
              <a:rPr lang="sr-Latn-RS" sz="2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r>
              <a:rPr lang="sr-Cyrl-RS" sz="2400" b="1" dirty="0" smtClean="0"/>
              <a:t> </a:t>
            </a:r>
          </a:p>
          <a:p>
            <a:pPr marL="342900" indent="-342900"/>
            <a:r>
              <a:rPr lang="en-US" sz="2400" b="1" dirty="0" smtClean="0"/>
              <a:t>1. </a:t>
            </a:r>
            <a:r>
              <a:rPr lang="sr-Cyrl-RS" sz="2400" b="1" dirty="0" smtClean="0"/>
              <a:t>Како је извести-скица</a:t>
            </a:r>
          </a:p>
          <a:p>
            <a:pPr marL="342900" indent="-342900"/>
            <a:r>
              <a:rPr lang="en-US" sz="2400" b="1" dirty="0" smtClean="0"/>
              <a:t>2. </a:t>
            </a:r>
            <a:r>
              <a:rPr lang="sr-Cyrl-RS" sz="2400" b="1" dirty="0" smtClean="0"/>
              <a:t>Постављање у композицији</a:t>
            </a:r>
          </a:p>
          <a:p>
            <a:pPr marL="342900" indent="-342900"/>
            <a:r>
              <a:rPr lang="en-US" sz="2400" b="1" dirty="0" smtClean="0"/>
              <a:t>3. </a:t>
            </a:r>
            <a:r>
              <a:rPr lang="sr-Cyrl-RS" sz="2400" b="1" dirty="0" smtClean="0"/>
              <a:t>Прикупљање што више материјала за реализацију идеје</a:t>
            </a:r>
          </a:p>
          <a:p>
            <a:pPr marL="342900" indent="-342900"/>
            <a:r>
              <a:rPr lang="en-US" sz="2400" b="1" dirty="0" smtClean="0"/>
              <a:t>4. </a:t>
            </a:r>
            <a:r>
              <a:rPr lang="sr-Cyrl-RS" sz="2400" b="1" dirty="0" smtClean="0"/>
              <a:t>Готов приказ тродимензионалне скице нашег жељеног модела</a:t>
            </a:r>
            <a:endParaRPr lang="en-US" sz="2400" b="1" dirty="0" smtClean="0"/>
          </a:p>
          <a:p>
            <a:pPr marL="342900" indent="-342900"/>
            <a:endParaRPr lang="en-US" sz="2400" b="1" dirty="0" smtClean="0"/>
          </a:p>
          <a:p>
            <a:pPr marL="342900" indent="-342900"/>
            <a:endParaRPr lang="en-US" sz="2400" b="1" dirty="0" smtClean="0"/>
          </a:p>
          <a:p>
            <a:pPr marL="342900" indent="-342900"/>
            <a:endParaRPr lang="sr-Cyrl-RS" sz="2400" b="1" dirty="0" smtClean="0"/>
          </a:p>
          <a:p>
            <a:pPr marL="342900" indent="-342900"/>
            <a:endParaRPr lang="sr-Cyrl-RS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4495800"/>
            <a:ext cx="70096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endParaRPr lang="en-US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r>
              <a:rPr lang="sr-Cyrl-RS" sz="2800" b="1" dirty="0" smtClean="0">
                <a:solidFill>
                  <a:schemeClr val="tx2">
                    <a:lumMod val="75000"/>
                  </a:schemeClr>
                </a:solidFill>
              </a:rPr>
              <a:t>Идеја вашег потенцијалног клијента...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4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Шта нам је потребно за реализацију:</a:t>
            </a:r>
            <a:endParaRPr sz="4400" b="1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1600200"/>
            <a:ext cx="64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sr-Cyrl-RS" sz="2400" dirty="0" smtClean="0">
                <a:latin typeface="+mj-lt"/>
              </a:rPr>
              <a:t>Прикупити што више материјала, фотографија из што више углова за </a:t>
            </a:r>
            <a:r>
              <a:rPr lang="sr-Cyrl-RS" sz="2400" b="1" dirty="0" smtClean="0">
                <a:latin typeface="+mj-lt"/>
              </a:rPr>
              <a:t>3д</a:t>
            </a:r>
            <a:r>
              <a:rPr lang="sr-Cyrl-RS" sz="2400" dirty="0" smtClean="0">
                <a:latin typeface="+mj-lt"/>
              </a:rPr>
              <a:t> моделе (програм за 3Д моделовање-</a:t>
            </a:r>
            <a:r>
              <a:rPr lang="sr-Latn-RS" sz="2400" dirty="0" smtClean="0">
                <a:latin typeface="+mj-lt"/>
              </a:rPr>
              <a:t>Zbrush</a:t>
            </a:r>
            <a:r>
              <a:rPr lang="sr-Cyrl-RS" sz="2400" dirty="0" smtClean="0"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endParaRPr lang="sr-Cyrl-RS" sz="2400" dirty="0" smtClean="0">
              <a:latin typeface="+mj-lt"/>
            </a:endParaRPr>
          </a:p>
          <a:p>
            <a:pPr marL="342900" indent="-342900">
              <a:buAutoNum type="arabicPeriod"/>
            </a:pPr>
            <a:r>
              <a:rPr lang="sr-Cyrl-RS" sz="2400" dirty="0" smtClean="0">
                <a:latin typeface="+mj-lt"/>
              </a:rPr>
              <a:t>Прикупити што више материјал, фотографија из једног  угла за </a:t>
            </a:r>
            <a:r>
              <a:rPr lang="sr-Cyrl-RS" sz="2400" b="1" dirty="0" smtClean="0">
                <a:latin typeface="+mj-lt"/>
              </a:rPr>
              <a:t>2д</a:t>
            </a:r>
            <a:r>
              <a:rPr lang="sr-Cyrl-RS" sz="2400" dirty="0" smtClean="0">
                <a:latin typeface="+mj-lt"/>
              </a:rPr>
              <a:t> моделе (програмски софтвери за цртање</a:t>
            </a:r>
            <a:r>
              <a:rPr lang="sr-Latn-RS" sz="2400" dirty="0" smtClean="0">
                <a:latin typeface="+mj-lt"/>
              </a:rPr>
              <a:t>-Illustrator,Photoshop</a:t>
            </a:r>
            <a:r>
              <a:rPr lang="sr-Cyrl-RS" sz="2400" dirty="0" smtClean="0">
                <a:latin typeface="+mj-lt"/>
              </a:rPr>
              <a:t>)</a:t>
            </a:r>
          </a:p>
          <a:p>
            <a:pPr marL="342900" indent="-342900">
              <a:buAutoNum type="arabicPeriod"/>
            </a:pPr>
            <a:endParaRPr lang="sr-Cyrl-RS" sz="2400" dirty="0" smtClean="0">
              <a:latin typeface="+mj-lt"/>
            </a:endParaRPr>
          </a:p>
          <a:p>
            <a:pPr marL="342900" indent="-342900">
              <a:buFontTx/>
              <a:buAutoNum type="arabicPeriod"/>
            </a:pPr>
            <a:r>
              <a:rPr lang="sr-Cyrl-RS" sz="2400" dirty="0" smtClean="0">
                <a:latin typeface="+mj-lt"/>
              </a:rPr>
              <a:t>Комбиновати различите врсте материјала и различите теме за израду ваше идеје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533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FF00"/>
                </a:solidFill>
              </a:rPr>
              <a:t>ПРАВИЛА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Материјал: </a:t>
            </a:r>
          </a:p>
          <a:p>
            <a:r>
              <a:rPr lang="sr-Cyrl-RS" dirty="0" smtClean="0"/>
              <a:t>   1. Врста папир или материјала на којем радимо</a:t>
            </a:r>
          </a:p>
          <a:p>
            <a:r>
              <a:rPr lang="sr-Cyrl-RS" dirty="0"/>
              <a:t> </a:t>
            </a:r>
            <a:r>
              <a:rPr lang="sr-Cyrl-RS" dirty="0" smtClean="0"/>
              <a:t>  2. Оловка или угаљ(пресовани), туш, пастел..</a:t>
            </a:r>
          </a:p>
          <a:p>
            <a:r>
              <a:rPr lang="sr-Cyrl-RS" dirty="0"/>
              <a:t> </a:t>
            </a:r>
            <a:r>
              <a:rPr lang="sr-Cyrl-RS" dirty="0" smtClean="0"/>
              <a:t>  3. Гумице и додатна помагала (визири,шестари...)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4384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Спектар: </a:t>
            </a:r>
          </a:p>
          <a:p>
            <a:r>
              <a:rPr lang="sr-Cyrl-RS" dirty="0"/>
              <a:t> </a:t>
            </a:r>
            <a:r>
              <a:rPr lang="sr-Cyrl-RS" dirty="0" smtClean="0"/>
              <a:t>  1. Нијансе или међусобан тоналитет (како га употребити) –сфумато техника</a:t>
            </a:r>
          </a:p>
          <a:p>
            <a:r>
              <a:rPr lang="sr-Cyrl-RS" dirty="0"/>
              <a:t> </a:t>
            </a:r>
            <a:r>
              <a:rPr lang="sr-Cyrl-RS" dirty="0" smtClean="0"/>
              <a:t>  2. Сенчење кјаро-скуро( светло тамно)</a:t>
            </a:r>
          </a:p>
          <a:p>
            <a:r>
              <a:rPr lang="sr-Cyrl-RS" dirty="0"/>
              <a:t> </a:t>
            </a:r>
            <a:r>
              <a:rPr lang="sr-Cyrl-RS" dirty="0" smtClean="0"/>
              <a:t>  3. Линијско сенчење-техника </a:t>
            </a:r>
            <a:endParaRPr lang="en-US" dirty="0"/>
          </a:p>
        </p:txBody>
      </p:sp>
      <p:pic>
        <p:nvPicPr>
          <p:cNvPr id="9" name="Picture 8" descr="pexels-zack-jarosz-1727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3810000"/>
            <a:ext cx="1879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otke krop 5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38600"/>
            <a:ext cx="1738899" cy="245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th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886200"/>
            <a:ext cx="1979803" cy="24955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457200"/>
            <a:ext cx="3733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rgbClr val="FFFF00"/>
                </a:solidFill>
              </a:rPr>
              <a:t>Боја</a:t>
            </a:r>
            <a:r>
              <a:rPr lang="sr-Cyrl-RS" sz="2400" dirty="0" smtClean="0">
                <a:solidFill>
                  <a:srgbClr val="FFFF00"/>
                </a:solidFill>
              </a:rPr>
              <a:t>:  </a:t>
            </a:r>
          </a:p>
          <a:p>
            <a:r>
              <a:rPr lang="sr-Cyrl-RS" dirty="0" smtClean="0"/>
              <a:t>  </a:t>
            </a:r>
            <a:endParaRPr lang="sr-Latn-RS" dirty="0" smtClean="0"/>
          </a:p>
          <a:p>
            <a:endParaRPr lang="sr-Latn-RS" dirty="0" smtClean="0"/>
          </a:p>
          <a:p>
            <a:r>
              <a:rPr lang="sr-Cyrl-RS" dirty="0" smtClean="0"/>
              <a:t> 1. Како комбиновати боје за добар/квалитетан дизајн (комплементарне боје)</a:t>
            </a:r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Cyrl-RS" dirty="0" smtClean="0"/>
          </a:p>
          <a:p>
            <a:r>
              <a:rPr lang="sr-Cyrl-RS" dirty="0" smtClean="0"/>
              <a:t>   </a:t>
            </a:r>
            <a:endParaRPr lang="sr-Latn-RS" dirty="0" smtClean="0"/>
          </a:p>
          <a:p>
            <a:endParaRPr lang="sr-Latn-RS" dirty="0" smtClean="0"/>
          </a:p>
          <a:p>
            <a:r>
              <a:rPr lang="sr-Cyrl-RS" dirty="0" smtClean="0"/>
              <a:t>2. Нијансирање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57912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Технологија израде свих боја:</a:t>
            </a:r>
          </a:p>
          <a:p>
            <a:r>
              <a:rPr lang="sr-Cyrl-R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Уље, темпера, акрил, водене боје, пастели..туш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e581553b18818f43d25f50f78d350f7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8600"/>
            <a:ext cx="2857500" cy="27717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5" name="Picture 4" descr="spektar-boj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124200"/>
            <a:ext cx="2562225" cy="25622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04801"/>
            <a:ext cx="7086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/>
              <a:t>ЗЛАТНО ПРАВИЛО: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1066800"/>
            <a:ext cx="609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b="1" dirty="0" smtClean="0">
                <a:solidFill>
                  <a:srgbClr val="FFFF00"/>
                </a:solidFill>
              </a:rPr>
              <a:t>ЦРТАЈ И БЕЛЕЖИ </a:t>
            </a:r>
            <a:r>
              <a:rPr lang="sr-Cyrl-RS" sz="4400" b="1" u="sng" dirty="0" smtClean="0">
                <a:solidFill>
                  <a:srgbClr val="FFFF00"/>
                </a:solidFill>
              </a:rPr>
              <a:t>САМО</a:t>
            </a:r>
            <a:r>
              <a:rPr lang="sr-Cyrl-RS" sz="4400" b="1" dirty="0" smtClean="0">
                <a:solidFill>
                  <a:srgbClr val="FFFF00"/>
                </a:solidFill>
              </a:rPr>
              <a:t> ОНО ШТО ВИДИШ!</a:t>
            </a:r>
            <a:r>
              <a:rPr lang="en-US" sz="4400" b="1" dirty="0" smtClean="0">
                <a:solidFill>
                  <a:srgbClr val="FFFF00"/>
                </a:solidFill>
              </a:rPr>
              <a:t>!!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886200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</a:t>
            </a:r>
            <a:r>
              <a:rPr lang="sr-Cyrl-RS" sz="2400" dirty="0" smtClean="0"/>
              <a:t>ве додатне белешке/линије ће направити представу сасвим неке друге идеје</a:t>
            </a:r>
            <a:r>
              <a:rPr lang="sr-Latn-RS" sz="2400" dirty="0" smtClean="0"/>
              <a:t>! </a:t>
            </a:r>
            <a:endParaRPr lang="sr-Cyrl-RS" sz="2400" dirty="0" smtClean="0"/>
          </a:p>
          <a:p>
            <a:endParaRPr lang="sr-Latn-RS" sz="2400" dirty="0" smtClean="0"/>
          </a:p>
          <a:p>
            <a:r>
              <a:rPr lang="sr-Latn-RS" sz="2400" dirty="0" smtClean="0"/>
              <a:t>T</a:t>
            </a:r>
            <a:r>
              <a:rPr lang="sr-Cyrl-RS" sz="2400" dirty="0" smtClean="0"/>
              <a:t>ада не знамо где смо погрешили и не добијамо жељени ефекат и не знамо где је проблем!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533400"/>
            <a:ext cx="746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Cyrl-RS" sz="2800" b="1" dirty="0" smtClean="0">
                <a:solidFill>
                  <a:srgbClr val="FFFF00"/>
                </a:solidFill>
              </a:rPr>
              <a:t>КОМПОЗИЦИЈА/ПОСТАВЉАЊЕ</a:t>
            </a:r>
            <a:r>
              <a:rPr lang="sr-Cyrl-RS" sz="2400" b="1" dirty="0" smtClean="0">
                <a:solidFill>
                  <a:srgbClr val="FFFF00"/>
                </a:solidFill>
              </a:rPr>
              <a:t> у простору:</a:t>
            </a:r>
          </a:p>
          <a:p>
            <a:pPr marL="342900" indent="-342900"/>
            <a:endParaRPr lang="sr-Cyrl-RS" sz="2400" b="1" dirty="0" smtClean="0"/>
          </a:p>
          <a:p>
            <a:pPr marL="342900" indent="-342900"/>
            <a:r>
              <a:rPr lang="sr-Cyrl-RS" sz="2000" b="1" dirty="0" smtClean="0"/>
              <a:t>          ∙  Конструисање простора у односу на папир малог формата</a:t>
            </a:r>
          </a:p>
          <a:p>
            <a:pPr marL="342900" indent="-342900"/>
            <a:endParaRPr lang="sr-Cyrl-RS" sz="2000" b="1" dirty="0" smtClean="0"/>
          </a:p>
          <a:p>
            <a:pPr marL="342900" indent="-342900"/>
            <a:r>
              <a:rPr lang="sr-Cyrl-RS" sz="2000" b="1" dirty="0"/>
              <a:t> </a:t>
            </a:r>
            <a:r>
              <a:rPr lang="sr-Cyrl-RS" sz="2000" b="1" dirty="0" smtClean="0"/>
              <a:t>         ∙  Конструисање простор у односу на велику површину (нпр великог зида)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733800"/>
            <a:ext cx="7239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2. МЕРЕЊЕ </a:t>
            </a:r>
            <a:r>
              <a:rPr lang="sr-Cyrl-RS" sz="2400" b="1" dirty="0" smtClean="0">
                <a:solidFill>
                  <a:srgbClr val="FFFF00"/>
                </a:solidFill>
              </a:rPr>
              <a:t>(визирање): </a:t>
            </a:r>
          </a:p>
          <a:p>
            <a:endParaRPr lang="sr-Cyrl-RS" sz="2400" b="1" dirty="0" smtClean="0"/>
          </a:p>
          <a:p>
            <a:r>
              <a:rPr lang="sr-Cyrl-RS" sz="2000" b="1" dirty="0"/>
              <a:t> </a:t>
            </a:r>
            <a:r>
              <a:rPr lang="sr-Cyrl-RS" sz="2000" b="1" dirty="0" smtClean="0"/>
              <a:t>       ∙ Са цртежа или фотографије малог формата </a:t>
            </a:r>
          </a:p>
          <a:p>
            <a:endParaRPr lang="sr-Cyrl-RS" sz="2000" b="1" dirty="0" smtClean="0"/>
          </a:p>
          <a:p>
            <a:r>
              <a:rPr lang="sr-Cyrl-RS" sz="2000" b="1" dirty="0"/>
              <a:t> </a:t>
            </a:r>
            <a:r>
              <a:rPr lang="sr-Cyrl-RS" sz="2000" b="1" dirty="0" smtClean="0"/>
              <a:t>       ∙ Са живог модела/елемента постављеног у природи                   (преношење димензија са великог просторног формата на мање димензије)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/>
              <a:t>Врсте сенчења: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762000"/>
            <a:ext cx="61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ЛИНИЈСКО СЕНЧЕЊЕ- </a:t>
            </a:r>
            <a:r>
              <a:rPr lang="sr-Cyrl-RS" dirty="0" smtClean="0"/>
              <a:t>ПОСТУПАК и објашњење зашто је оно битно и где се користи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4" name="Picture 3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2371725" cy="192405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4" descr="56.1-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76600"/>
            <a:ext cx="3352800" cy="3352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5" descr="th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00199"/>
            <a:ext cx="2724150" cy="34338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6" descr="th (1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667000"/>
            <a:ext cx="1809750" cy="28575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81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СЕНЧЕЊЕ У ФЛЕКАМА/ПОВРШИНАМ</a:t>
            </a:r>
            <a:r>
              <a:rPr lang="en-US" sz="2800" b="1" smtClean="0">
                <a:solidFill>
                  <a:srgbClr val="FFFF00"/>
                </a:solidFill>
              </a:rPr>
              <a:t>A</a:t>
            </a:r>
            <a:endParaRPr lang="sr-Cyrl-RS" sz="2800" b="1" dirty="0" smtClean="0">
              <a:solidFill>
                <a:srgbClr val="FFFF00"/>
              </a:solidFill>
            </a:endParaRPr>
          </a:p>
          <a:p>
            <a:r>
              <a:rPr lang="sr-Cyrl-RS" sz="2800" b="1" dirty="0" smtClean="0">
                <a:solidFill>
                  <a:srgbClr val="FFFF00"/>
                </a:solidFill>
              </a:rPr>
              <a:t>                    “</a:t>
            </a:r>
            <a:r>
              <a:rPr lang="sr-Cyrl-RS" sz="2400" dirty="0" smtClean="0">
                <a:solidFill>
                  <a:srgbClr val="FFFF00"/>
                </a:solidFill>
              </a:rPr>
              <a:t>Кјароскуро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sr-Cyrl-RS" sz="2400" dirty="0" smtClean="0">
                <a:solidFill>
                  <a:srgbClr val="FFFF00"/>
                </a:solidFill>
              </a:rPr>
              <a:t> ефекат”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95800"/>
            <a:ext cx="1606987" cy="194571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Picture 4" descr="Rembrandt Self Portrait with Saskia 16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663600" cy="332869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Picture 5" descr="1bac619911154fa723c335c59c576ffb--michael-angelo-caravagg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819400"/>
            <a:ext cx="2895600" cy="378200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Picture 6" descr="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2133600" cy="272142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286</TotalTime>
  <Words>353</Words>
  <Application>Microsoft Office PowerPoint</Application>
  <PresentationFormat>On-screen Show (4:3)</PresentationFormat>
  <Paragraphs>69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Paper</vt:lpstr>
      <vt:lpstr>Slide 1</vt:lpstr>
      <vt:lpstr>Slide 2</vt:lpstr>
      <vt:lpstr>Шта нам је потребно за реализацију:</vt:lpstr>
      <vt:lpstr>Slide 4</vt:lpstr>
      <vt:lpstr>Slide 5</vt:lpstr>
      <vt:lpstr>Slide 6</vt:lpstr>
      <vt:lpstr>Slide 7</vt:lpstr>
      <vt:lpstr>Slide 8</vt:lpstr>
      <vt:lpstr>Slide 9</vt:lpstr>
      <vt:lpstr>Slide 10</vt:lpstr>
      <vt:lpstr>Поступак рада: (најбоље учити на барокним сликама или склуптурама)  1. Укомпоновати жељени  објекат у композицију  2. Обележити једноставним геометријским облицима све важне објекте и добро их премерити помоћу танке линије (половине,трећине,четвртине, паралеле под правим углом)  3. Наношење великих флека преко целог објекта  4. Наношење  само  најтамнијих флека  5. Линијски цртеж и употребити поступак линијског сенчења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Srdjan</dc:creator>
  <cp:lastModifiedBy>Srdjan</cp:lastModifiedBy>
  <cp:revision>57</cp:revision>
  <dcterms:created xsi:type="dcterms:W3CDTF">2021-04-14T20:00:04Z</dcterms:created>
  <dcterms:modified xsi:type="dcterms:W3CDTF">2021-06-01T21:25:35Z</dcterms:modified>
</cp:coreProperties>
</file>