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76" r:id="rId4"/>
    <p:sldId id="277" r:id="rId5"/>
    <p:sldId id="278" r:id="rId6"/>
    <p:sldId id="264" r:id="rId7"/>
    <p:sldId id="274" r:id="rId8"/>
    <p:sldId id="275" r:id="rId9"/>
    <p:sldId id="279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howGuides="1">
      <p:cViewPr varScale="1">
        <p:scale>
          <a:sx n="69" d="100"/>
          <a:sy n="69" d="100"/>
        </p:scale>
        <p:origin x="780" y="84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5/17/2019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5/17/2019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5/17/2019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5/17/2019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3812" y="2276872"/>
            <a:ext cx="5832648" cy="1080121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-SAM SVOJ KONSULTANT-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67898" y="2924945"/>
            <a:ext cx="4284476" cy="1080120"/>
          </a:xfrm>
        </p:spPr>
        <p:txBody>
          <a:bodyPr/>
          <a:lstStyle/>
          <a:p>
            <a:pPr algn="ctr"/>
            <a:r>
              <a:rPr lang="sr-Latn-RS" sz="2000" dirty="0" smtClean="0">
                <a:solidFill>
                  <a:schemeClr val="accent1"/>
                </a:solidFill>
                <a:latin typeface="+mj-lt"/>
              </a:rPr>
              <a:t>Razumevanjem novčanih tokova do uspeha u poslovanju.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3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 TEORETSKI DEO: Strateški ciljevi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5212" y="1600200"/>
            <a:ext cx="8686801" cy="2332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444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7160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876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sr-Latn-RS" dirty="0" smtClean="0"/>
              <a:t>Strateški ciljevi izražavaju željeno stanje ili rezultat koji se želi postići u određenom vremenskom periodu, u odnosu na veličinu i vrstu preduzeća, kao i resurse kojima ono raspolaže. </a:t>
            </a:r>
          </a:p>
          <a:p>
            <a:pPr marL="45720" indent="0">
              <a:buNone/>
            </a:pPr>
            <a:endParaRPr lang="sr-Latn-RS" dirty="0" smtClean="0"/>
          </a:p>
          <a:p>
            <a:r>
              <a:rPr lang="sr-Latn-RS" sz="2400" b="1" i="1" u="sng" dirty="0" smtClean="0">
                <a:solidFill>
                  <a:schemeClr val="tx2"/>
                </a:solidFill>
              </a:rPr>
              <a:t>KAKO DA KREIRAM STRATEŠKI CILJ?</a:t>
            </a:r>
          </a:p>
          <a:p>
            <a:endParaRPr lang="sr-Latn-R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5211" y="3645024"/>
            <a:ext cx="8686801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3444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7160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876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sr-Latn-RS" dirty="0" smtClean="0"/>
              <a:t>NAPRAVITI RAZLIKU IZMEĐU </a:t>
            </a:r>
            <a:r>
              <a:rPr lang="sr-Latn-RS" b="1" dirty="0" smtClean="0"/>
              <a:t>NAMERA</a:t>
            </a:r>
            <a:r>
              <a:rPr lang="sr-Latn-RS" dirty="0" smtClean="0"/>
              <a:t> I </a:t>
            </a:r>
            <a:r>
              <a:rPr lang="sr-Latn-RS" b="1" dirty="0" smtClean="0"/>
              <a:t>CILJEVA</a:t>
            </a:r>
            <a:r>
              <a:rPr lang="sr-Latn-RS" dirty="0" smtClean="0"/>
              <a:t>.</a:t>
            </a:r>
          </a:p>
          <a:p>
            <a:pPr marL="45720" indent="0">
              <a:buFont typeface="Arial" pitchFamily="34" charset="0"/>
              <a:buNone/>
            </a:pPr>
            <a:r>
              <a:rPr lang="sr-Latn-RS" dirty="0"/>
              <a:t>I</a:t>
            </a:r>
            <a:r>
              <a:rPr lang="sr-Latn-RS" dirty="0" smtClean="0"/>
              <a:t>zbegavati izjave poput:</a:t>
            </a:r>
          </a:p>
          <a:p>
            <a:pPr marL="45720" indent="0">
              <a:buFont typeface="Arial" pitchFamily="34" charset="0"/>
              <a:buNone/>
            </a:pPr>
            <a:r>
              <a:rPr lang="sr-Latn-RS" sz="2400" i="1" dirty="0" smtClean="0">
                <a:solidFill>
                  <a:schemeClr val="accent1"/>
                </a:solidFill>
              </a:rPr>
              <a:t>	</a:t>
            </a:r>
            <a:endParaRPr lang="sr-Latn-R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3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7868" y="908720"/>
            <a:ext cx="35868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chemeClr val="accent1"/>
                </a:solidFill>
              </a:rPr>
              <a:t>“</a:t>
            </a:r>
            <a:r>
              <a:rPr lang="en-US" sz="3200" i="1" dirty="0" err="1">
                <a:solidFill>
                  <a:schemeClr val="accent1"/>
                </a:solidFill>
              </a:rPr>
              <a:t>maksimirati</a:t>
            </a:r>
            <a:r>
              <a:rPr lang="en-US" sz="3200" i="1" dirty="0">
                <a:solidFill>
                  <a:schemeClr val="accent1"/>
                </a:solidFill>
              </a:rPr>
              <a:t> profit”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948" y="1844824"/>
            <a:ext cx="7436544" cy="3718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3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6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41884" y="836712"/>
            <a:ext cx="3671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accent1"/>
                </a:solidFill>
              </a:rPr>
              <a:t>“</a:t>
            </a:r>
            <a:r>
              <a:rPr lang="en-US" sz="3200" i="1" dirty="0" err="1" smtClean="0">
                <a:solidFill>
                  <a:schemeClr val="accent1"/>
                </a:solidFill>
              </a:rPr>
              <a:t>povećati</a:t>
            </a:r>
            <a:r>
              <a:rPr lang="en-US" sz="3200" i="1" dirty="0" smtClean="0">
                <a:solidFill>
                  <a:schemeClr val="accent1"/>
                </a:solidFill>
              </a:rPr>
              <a:t> </a:t>
            </a:r>
            <a:r>
              <a:rPr lang="en-US" sz="3200" i="1" dirty="0" err="1" smtClean="0">
                <a:solidFill>
                  <a:schemeClr val="accent1"/>
                </a:solidFill>
              </a:rPr>
              <a:t>efikasnost</a:t>
            </a:r>
            <a:r>
              <a:rPr lang="en-US" sz="3200" i="1" dirty="0" smtClean="0">
                <a:solidFill>
                  <a:schemeClr val="accent1"/>
                </a:solidFill>
              </a:rPr>
              <a:t>”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972" y="1700808"/>
            <a:ext cx="6984776" cy="39267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3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41884" y="836712"/>
            <a:ext cx="4023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accent1"/>
                </a:solidFill>
              </a:rPr>
              <a:t>“</a:t>
            </a:r>
            <a:r>
              <a:rPr lang="en-US" sz="3200" i="1" dirty="0" err="1" smtClean="0">
                <a:solidFill>
                  <a:schemeClr val="accent1"/>
                </a:solidFill>
              </a:rPr>
              <a:t>povećati</a:t>
            </a:r>
            <a:r>
              <a:rPr lang="en-US" sz="3200" i="1" dirty="0" smtClean="0">
                <a:solidFill>
                  <a:schemeClr val="accent1"/>
                </a:solidFill>
              </a:rPr>
              <a:t> </a:t>
            </a:r>
            <a:r>
              <a:rPr lang="en-US" sz="3200" i="1" dirty="0" err="1" smtClean="0">
                <a:solidFill>
                  <a:schemeClr val="accent1"/>
                </a:solidFill>
              </a:rPr>
              <a:t>tržišni</a:t>
            </a:r>
            <a:r>
              <a:rPr lang="en-US" sz="3200" i="1" dirty="0" smtClean="0">
                <a:solidFill>
                  <a:schemeClr val="accent1"/>
                </a:solidFill>
              </a:rPr>
              <a:t> </a:t>
            </a:r>
            <a:r>
              <a:rPr lang="en-US" sz="3200" i="1" dirty="0" err="1" smtClean="0">
                <a:solidFill>
                  <a:schemeClr val="accent1"/>
                </a:solidFill>
              </a:rPr>
              <a:t>udeo</a:t>
            </a:r>
            <a:r>
              <a:rPr lang="en-US" sz="3200" i="1" dirty="0" smtClean="0">
                <a:solidFill>
                  <a:schemeClr val="accent1"/>
                </a:solidFill>
              </a:rPr>
              <a:t>”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981844" y="558924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/>
              <a:t>U pitanju su namere, a ne ciljevi i potrebno ih je pretočiti u </a:t>
            </a:r>
            <a:r>
              <a:rPr lang="sr-Latn-RS" dirty="0" smtClean="0"/>
              <a:t>ciljeve</a:t>
            </a:r>
            <a:r>
              <a:rPr lang="en-US" dirty="0" smtClean="0"/>
              <a:t>!!!</a:t>
            </a:r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084" y="1640286"/>
            <a:ext cx="4973539" cy="37301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3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4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 TEORETSKI DEO: Strateški ciljevi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65212" y="1618603"/>
            <a:ext cx="8686801" cy="367240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sr-Latn-RS" dirty="0" smtClean="0"/>
              <a:t>Prema opšteprihvaćenoj </a:t>
            </a:r>
            <a:r>
              <a:rPr lang="sr-Latn-RS" i="1" dirty="0" smtClean="0"/>
              <a:t>SMART analizi</a:t>
            </a:r>
            <a:r>
              <a:rPr lang="sr-Latn-RS" dirty="0" smtClean="0"/>
              <a:t>, potrebno je da strateški cilj bude: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b="1" dirty="0" smtClean="0"/>
              <a:t>Specifičan</a:t>
            </a:r>
            <a:r>
              <a:rPr lang="sr-Latn-RS" dirty="0" smtClean="0"/>
              <a:t> – Šta želimo ostvariti i kako?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b="1" dirty="0" smtClean="0"/>
              <a:t>Merljiv</a:t>
            </a:r>
            <a:r>
              <a:rPr lang="sr-Latn-RS" dirty="0" smtClean="0"/>
              <a:t> – Da li je cilj moguće izraziti numerički ili kvantitativno?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b="1" dirty="0" smtClean="0"/>
              <a:t>Ostvariv</a:t>
            </a:r>
            <a:r>
              <a:rPr lang="sr-Latn-RS" dirty="0" smtClean="0"/>
              <a:t> – Da li su nam jasna ograničenja i prepreke za ostvarenje cilja?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b="1" dirty="0" smtClean="0"/>
              <a:t>Realan</a:t>
            </a:r>
            <a:r>
              <a:rPr lang="sr-Latn-RS" dirty="0" smtClean="0"/>
              <a:t> - </a:t>
            </a:r>
            <a:r>
              <a:rPr lang="sr-Latn-RS" dirty="0"/>
              <a:t>Da li je moguće </a:t>
            </a:r>
            <a:r>
              <a:rPr lang="sr-Latn-RS" dirty="0" smtClean="0"/>
              <a:t>realizovati ga uz pomoć resursa </a:t>
            </a:r>
            <a:r>
              <a:rPr lang="sr-Latn-RS" dirty="0"/>
              <a:t>kojima raspolažemo</a:t>
            </a:r>
            <a:r>
              <a:rPr lang="sr-Latn-RS" dirty="0" smtClean="0"/>
              <a:t>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sr-Latn-RS" b="1" dirty="0" smtClean="0"/>
              <a:t>Vremenski ograničen </a:t>
            </a:r>
            <a:r>
              <a:rPr lang="sr-Latn-RS" dirty="0" smtClean="0"/>
              <a:t>– Da li je moguće utvrditi rokove njegovog izvršenja?</a:t>
            </a:r>
            <a:endParaRPr lang="sr-Latn-RS" dirty="0"/>
          </a:p>
          <a:p>
            <a:pPr marL="502920" indent="-457200" algn="just">
              <a:buFont typeface="+mj-lt"/>
              <a:buAutoNum type="arabicPeriod"/>
            </a:pPr>
            <a:endParaRPr lang="sr-Latn-RS" dirty="0" smtClean="0"/>
          </a:p>
          <a:p>
            <a:pPr marL="502920" indent="-457200" algn="just">
              <a:buFont typeface="+mj-lt"/>
              <a:buAutoNum type="arabicPeriod"/>
            </a:pPr>
            <a:endParaRPr lang="sr-Latn-RS" dirty="0" smtClean="0"/>
          </a:p>
          <a:p>
            <a:pPr marL="502920" indent="-457200" algn="just">
              <a:buFont typeface="+mj-lt"/>
              <a:buAutoNum type="arabicPeriod"/>
            </a:pPr>
            <a:endParaRPr lang="sr-Latn-RS" dirty="0" smtClean="0"/>
          </a:p>
          <a:p>
            <a:pPr marL="45720" indent="0" algn="just">
              <a:buNone/>
            </a:pPr>
            <a:endParaRPr lang="sr-Latn-R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3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62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 TEORETSKI DEO: Strateški ciljevi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65212" y="1618602"/>
            <a:ext cx="8686801" cy="4402685"/>
          </a:xfrm>
          <a:solidFill>
            <a:schemeClr val="l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sr-Latn-R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</a:t>
            </a:r>
          </a:p>
          <a:p>
            <a:pPr marL="45720" indent="0" algn="just">
              <a:buNone/>
            </a:pPr>
            <a:r>
              <a:rPr lang="sr-Latn-RS" i="1" dirty="0" smtClean="0"/>
              <a:t>Strateški ciljevi kompanije ’’Srbija Gas’’ iz 2018. godine.</a:t>
            </a:r>
            <a:endParaRPr lang="sr-Latn-RS" dirty="0"/>
          </a:p>
          <a:p>
            <a:pPr algn="just"/>
            <a:r>
              <a:rPr lang="sr-Latn-RS" dirty="0"/>
              <a:t>Intenziviranje razvoja gasovodne infrastrukture Srbije i povezivanje sa sistemima zemalja u okruženju</a:t>
            </a:r>
          </a:p>
          <a:p>
            <a:pPr algn="just"/>
            <a:r>
              <a:rPr lang="sr-Latn-RS" dirty="0"/>
              <a:t>Završetak i dalji razvoj podzemnog skladišta gasa u Banatskom Dvoru</a:t>
            </a:r>
          </a:p>
          <a:p>
            <a:pPr algn="just"/>
            <a:r>
              <a:rPr lang="sr-Latn-RS" dirty="0"/>
              <a:t>Revitalizacija postojećeg, stalno proširenje i poboljšanje sistema nadzora i upravljanja gasovodnim sistemom</a:t>
            </a:r>
          </a:p>
          <a:p>
            <a:pPr marL="502920" indent="-457200" algn="just">
              <a:buFont typeface="+mj-lt"/>
              <a:buAutoNum type="arabicPeriod"/>
            </a:pPr>
            <a:endParaRPr lang="sr-Latn-RS" dirty="0" smtClean="0"/>
          </a:p>
          <a:p>
            <a:pPr marL="45720" indent="0" algn="just">
              <a:buNone/>
            </a:pPr>
            <a:endParaRPr lang="sr-Latn-R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3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0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 TEORETSKI DEO: Strateški ciljevi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65212" y="1618602"/>
            <a:ext cx="8686801" cy="4762725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sr-Latn-RS" dirty="0" smtClean="0"/>
              <a:t>Kada je reč o finansijskim ciljeva, to mogu biti:</a:t>
            </a:r>
          </a:p>
          <a:p>
            <a:pPr algn="just"/>
            <a:r>
              <a:rPr lang="sr-Latn-RS" dirty="0"/>
              <a:t>brži rast </a:t>
            </a:r>
            <a:r>
              <a:rPr lang="sr-Latn-RS" dirty="0" smtClean="0"/>
              <a:t>prihoda</a:t>
            </a:r>
          </a:p>
          <a:p>
            <a:pPr algn="just"/>
            <a:r>
              <a:rPr lang="sr-Latn-RS" dirty="0" smtClean="0"/>
              <a:t>brži </a:t>
            </a:r>
            <a:r>
              <a:rPr lang="sr-Latn-RS" dirty="0"/>
              <a:t>rast </a:t>
            </a:r>
            <a:r>
              <a:rPr lang="sr-Latn-RS" dirty="0" smtClean="0"/>
              <a:t>dohotka</a:t>
            </a:r>
          </a:p>
          <a:p>
            <a:pPr algn="just"/>
            <a:r>
              <a:rPr lang="sr-Latn-RS" dirty="0" smtClean="0"/>
              <a:t>više dividende</a:t>
            </a:r>
          </a:p>
          <a:p>
            <a:pPr algn="just"/>
            <a:r>
              <a:rPr lang="sr-Latn-RS" dirty="0" smtClean="0"/>
              <a:t>šire </a:t>
            </a:r>
            <a:r>
              <a:rPr lang="sr-Latn-RS" dirty="0"/>
              <a:t>margine </a:t>
            </a:r>
            <a:r>
              <a:rPr lang="sr-Latn-RS" dirty="0" smtClean="0"/>
              <a:t>profita</a:t>
            </a:r>
          </a:p>
          <a:p>
            <a:pPr algn="just"/>
            <a:r>
              <a:rPr lang="sr-Latn-RS" dirty="0"/>
              <a:t>v</a:t>
            </a:r>
            <a:r>
              <a:rPr lang="sr-Latn-RS" dirty="0" smtClean="0"/>
              <a:t>iši povrat </a:t>
            </a:r>
            <a:r>
              <a:rPr lang="sr-Latn-RS" dirty="0"/>
              <a:t>na investirani </a:t>
            </a:r>
            <a:r>
              <a:rPr lang="sr-Latn-RS" dirty="0" smtClean="0"/>
              <a:t>kapital</a:t>
            </a:r>
          </a:p>
          <a:p>
            <a:pPr algn="just"/>
            <a:r>
              <a:rPr lang="sr-Latn-RS" dirty="0" smtClean="0"/>
              <a:t>veći priliv </a:t>
            </a:r>
            <a:r>
              <a:rPr lang="sr-Latn-RS" dirty="0"/>
              <a:t>u </a:t>
            </a:r>
            <a:r>
              <a:rPr lang="sr-Latn-RS" dirty="0" smtClean="0"/>
              <a:t>gotovom novcu...</a:t>
            </a:r>
          </a:p>
          <a:p>
            <a:pPr marL="45720" indent="0" algn="just">
              <a:buNone/>
            </a:pPr>
            <a:r>
              <a:rPr lang="sr-Latn-RS" i="1" dirty="0" smtClean="0"/>
              <a:t>PAŽNJA! Planirani prihodi i planirana prodaja ne moraju biti, u finansijskom smislu reči, isti pojam. Dakle, plan prodaje je ispunjen tek u trenutku kada su od klijenta naplaćena sva dospela potraživanja.</a:t>
            </a:r>
          </a:p>
          <a:p>
            <a:pPr marL="502920" indent="-457200" algn="just">
              <a:buFont typeface="+mj-lt"/>
              <a:buAutoNum type="arabicPeriod"/>
            </a:pPr>
            <a:endParaRPr lang="sr-Latn-RS" dirty="0" smtClean="0"/>
          </a:p>
          <a:p>
            <a:pPr marL="45720" indent="0" algn="just">
              <a:buNone/>
            </a:pPr>
            <a:endParaRPr lang="sr-Latn-R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3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2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876" y="2636912"/>
            <a:ext cx="8686801" cy="1066800"/>
          </a:xfrm>
        </p:spPr>
        <p:txBody>
          <a:bodyPr/>
          <a:lstStyle/>
          <a:p>
            <a:pPr algn="ctr"/>
            <a:r>
              <a:rPr lang="en-US" dirty="0" smtClean="0"/>
              <a:t>HVALA NA PAŽNJI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3"/>
            <a:ext cx="1269876" cy="126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0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A5F13A6F-AB02-4A73-816C-34C20B6AA795}" vid="{DE7FCDCE-56F1-4731-A067-3AC58DCA2BCA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slides</Template>
  <TotalTime>331</TotalTime>
  <Words>307</Words>
  <Application>Microsoft Office PowerPoint</Application>
  <PresentationFormat>Custom</PresentationFormat>
  <Paragraphs>39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Palatino Linotype</vt:lpstr>
      <vt:lpstr>Business strategy presentation</vt:lpstr>
      <vt:lpstr>-SAM SVOJ KONSULTANT- </vt:lpstr>
      <vt:lpstr>I TEORETSKI DEO: Strateški ciljevi </vt:lpstr>
      <vt:lpstr>PowerPoint Presentation</vt:lpstr>
      <vt:lpstr>PowerPoint Presentation</vt:lpstr>
      <vt:lpstr>PowerPoint Presentation</vt:lpstr>
      <vt:lpstr>I TEORETSKI DEO: Strateški ciljevi </vt:lpstr>
      <vt:lpstr>I TEORETSKI DEO: Strateški ciljevi </vt:lpstr>
      <vt:lpstr>I TEORETSKI DEO: Strateški ciljevi </vt:lpstr>
      <vt:lpstr>HVALA NA PAŽNJI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 SVOJ KONSULTAT</dc:title>
  <dc:creator>Admin</dc:creator>
  <cp:lastModifiedBy>Dragana</cp:lastModifiedBy>
  <cp:revision>68</cp:revision>
  <dcterms:created xsi:type="dcterms:W3CDTF">2019-04-29T16:25:13Z</dcterms:created>
  <dcterms:modified xsi:type="dcterms:W3CDTF">2019-05-17T11:59:30Z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