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4" r:id="rId3"/>
    <p:sldId id="275" r:id="rId4"/>
    <p:sldId id="276" r:id="rId5"/>
    <p:sldId id="263" r:id="rId6"/>
    <p:sldId id="268" r:id="rId7"/>
    <p:sldId id="272" r:id="rId8"/>
    <p:sldId id="273" r:id="rId9"/>
    <p:sldId id="277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howGuides="1">
      <p:cViewPr varScale="1">
        <p:scale>
          <a:sx n="69" d="100"/>
          <a:sy n="69" d="100"/>
        </p:scale>
        <p:origin x="780" y="6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5/16/2019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5/16/2019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3812" y="3212976"/>
            <a:ext cx="5832648" cy="108012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-SAM SVOJ KONSULTANT-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67898" y="3861048"/>
            <a:ext cx="4284476" cy="1080120"/>
          </a:xfrm>
        </p:spPr>
        <p:txBody>
          <a:bodyPr/>
          <a:lstStyle/>
          <a:p>
            <a:pPr algn="ctr"/>
            <a:r>
              <a:rPr lang="sr-Latn-RS" sz="2000" dirty="0" smtClean="0">
                <a:solidFill>
                  <a:schemeClr val="accent1"/>
                </a:solidFill>
                <a:latin typeface="+mj-lt"/>
              </a:rPr>
              <a:t>Razumevanjem novčanih tokova do uspeha u poslovanju.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8" y="259192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62" y="2246142"/>
            <a:ext cx="4191000" cy="4191000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040" y="2881696"/>
            <a:ext cx="3167400" cy="3282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180" y="622145"/>
            <a:ext cx="2891964" cy="28803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33972" y="622145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koristili</a:t>
            </a:r>
            <a:r>
              <a:rPr lang="en-US" dirty="0"/>
              <a:t> </a:t>
            </a:r>
            <a:r>
              <a:rPr lang="en-US" b="1" dirty="0" err="1"/>
              <a:t>heftalicu</a:t>
            </a:r>
            <a:r>
              <a:rPr lang="en-US" b="1" dirty="0"/>
              <a:t>, </a:t>
            </a:r>
            <a:r>
              <a:rPr lang="en-US" b="1" dirty="0" err="1"/>
              <a:t>rasheftivač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dirty="0" err="1"/>
              <a:t>zumbu</a:t>
            </a:r>
            <a:r>
              <a:rPr lang="en-US" b="1" dirty="0"/>
              <a:t> (</a:t>
            </a:r>
            <a:r>
              <a:rPr lang="en-US" b="1" dirty="0" err="1"/>
              <a:t>bušač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papir</a:t>
            </a:r>
            <a:r>
              <a:rPr lang="en-US" b="1" dirty="0" smtClean="0"/>
              <a:t>)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7" y="0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2" y="1628800"/>
            <a:ext cx="4364850" cy="3259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6" y="1916832"/>
            <a:ext cx="5856652" cy="32943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89956" y="96997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…odnosno </a:t>
            </a:r>
            <a:r>
              <a:rPr lang="en-US" b="1" dirty="0" err="1"/>
              <a:t>kompjuter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dirty="0" err="1" smtClean="0"/>
              <a:t>računar</a:t>
            </a:r>
            <a:r>
              <a:rPr lang="en-US" b="1" dirty="0" smtClean="0"/>
              <a:t>…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43943" y="5373216"/>
            <a:ext cx="60928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ctr">
              <a:buNone/>
            </a:pPr>
            <a:r>
              <a:rPr lang="en-US" sz="2000" b="1" dirty="0" smtClean="0"/>
              <a:t>…neophodno </a:t>
            </a:r>
            <a:r>
              <a:rPr lang="en-US" sz="2000" b="1" dirty="0"/>
              <a:t>je da </a:t>
            </a:r>
            <a:r>
              <a:rPr lang="en-US" sz="2000" b="1" dirty="0" err="1"/>
              <a:t>imate</a:t>
            </a:r>
            <a:r>
              <a:rPr lang="en-US" sz="2000" b="1" dirty="0"/>
              <a:t> </a:t>
            </a:r>
            <a:r>
              <a:rPr lang="en-US" sz="2000" b="1" dirty="0" err="1"/>
              <a:t>potrebno</a:t>
            </a:r>
            <a:r>
              <a:rPr lang="en-US" sz="2000" b="1" dirty="0"/>
              <a:t> </a:t>
            </a:r>
            <a:r>
              <a:rPr lang="en-US" sz="2000" b="1" dirty="0" err="1"/>
              <a:t>znanje</a:t>
            </a:r>
            <a:r>
              <a:rPr lang="en-US" sz="2000" b="1" dirty="0"/>
              <a:t> da </a:t>
            </a:r>
            <a:r>
              <a:rPr lang="en-US" sz="2000" b="1" dirty="0" err="1"/>
              <a:t>biste</a:t>
            </a:r>
            <a:r>
              <a:rPr lang="en-US" sz="2000" b="1" dirty="0"/>
              <a:t> </a:t>
            </a:r>
            <a:r>
              <a:rPr lang="en-US" sz="2000" b="1" dirty="0" err="1"/>
              <a:t>bili</a:t>
            </a:r>
            <a:r>
              <a:rPr lang="en-US" sz="2000" b="1" dirty="0"/>
              <a:t> </a:t>
            </a:r>
            <a:r>
              <a:rPr lang="en-US" sz="2000" b="1" dirty="0" err="1"/>
              <a:t>sam</a:t>
            </a:r>
            <a:r>
              <a:rPr lang="en-US" sz="2000" b="1" dirty="0"/>
              <a:t> </a:t>
            </a:r>
            <a:r>
              <a:rPr lang="en-US" sz="2000" b="1" dirty="0" err="1"/>
              <a:t>svoj</a:t>
            </a:r>
            <a:r>
              <a:rPr lang="en-US" sz="2000" b="1" dirty="0"/>
              <a:t> </a:t>
            </a:r>
            <a:r>
              <a:rPr lang="en-US" sz="2000" b="1" dirty="0" err="1"/>
              <a:t>k</a:t>
            </a:r>
            <a:r>
              <a:rPr lang="en-US" sz="2000" b="1" dirty="0" err="1" smtClean="0"/>
              <a:t>onsultant</a:t>
            </a:r>
            <a:r>
              <a:rPr lang="en-US" sz="20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" y="0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5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836712"/>
            <a:ext cx="8686801" cy="5183088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2400" i="1" dirty="0" smtClean="0"/>
          </a:p>
          <a:p>
            <a:pPr marL="45720" indent="0">
              <a:buNone/>
            </a:pPr>
            <a:r>
              <a:rPr lang="en-US" sz="2400" i="1" dirty="0" smtClean="0"/>
              <a:t>Da </a:t>
            </a:r>
            <a:r>
              <a:rPr lang="en-US" sz="2400" i="1" dirty="0"/>
              <a:t>li </a:t>
            </a:r>
            <a:r>
              <a:rPr lang="en-US" sz="2400" i="1" dirty="0" err="1"/>
              <a:t>primećujete</a:t>
            </a:r>
            <a:r>
              <a:rPr lang="en-US" sz="2400" i="1" dirty="0"/>
              <a:t> </a:t>
            </a:r>
            <a:r>
              <a:rPr lang="en-US" sz="2400" i="1" dirty="0" err="1"/>
              <a:t>razliku</a:t>
            </a:r>
            <a:r>
              <a:rPr lang="en-US" sz="2400" i="1" dirty="0"/>
              <a:t>?</a:t>
            </a:r>
          </a:p>
          <a:p>
            <a:pPr marL="4572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2" y="3284984"/>
            <a:ext cx="3894397" cy="2591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348" y="3284984"/>
            <a:ext cx="3910283" cy="2606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6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3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916" y="376357"/>
            <a:ext cx="8686801" cy="1066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 TEORETSKI DEO: Strateški menadžment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412776"/>
            <a:ext cx="8686801" cy="4191000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Strateški menadžment predstavlja celokupan proces donošenja odluka i sprovođenja aktivnosti.</a:t>
            </a:r>
          </a:p>
          <a:p>
            <a:pPr algn="just"/>
            <a:r>
              <a:rPr lang="sr-Latn-RS" b="1" dirty="0" smtClean="0"/>
              <a:t>ZADACI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Strategijska analiza </a:t>
            </a:r>
            <a:r>
              <a:rPr lang="sr-Latn-RS" dirty="0"/>
              <a:t>– </a:t>
            </a:r>
            <a:r>
              <a:rPr lang="sr-Latn-RS" dirty="0" smtClean="0"/>
              <a:t>analiza </a:t>
            </a:r>
            <a:r>
              <a:rPr lang="sr-Latn-RS" dirty="0"/>
              <a:t>i predviđanje opšteg i konkurentskog okruženja. </a:t>
            </a:r>
            <a:endParaRPr lang="sr-Latn-RS" dirty="0" smtClean="0"/>
          </a:p>
          <a:p>
            <a:pPr lvl="1" algn="just"/>
            <a:r>
              <a:rPr lang="sr-Latn-RS" dirty="0" smtClean="0"/>
              <a:t>Najčešće </a:t>
            </a:r>
            <a:r>
              <a:rPr lang="sr-Latn-RS" dirty="0"/>
              <a:t>korišćena tehnika u strateškom upravljanju - </a:t>
            </a:r>
            <a:r>
              <a:rPr lang="sr-Latn-RS" i="1" dirty="0"/>
              <a:t>SWOT analiza</a:t>
            </a:r>
            <a:r>
              <a:rPr lang="sr-Latn-RS" dirty="0"/>
              <a:t>.</a:t>
            </a:r>
          </a:p>
          <a:p>
            <a:pPr marL="502920" indent="-457200" algn="just">
              <a:buFont typeface="+mj-lt"/>
              <a:buAutoNum type="arabicPeriod"/>
            </a:pPr>
            <a:endParaRPr lang="sr-Latn-RS" dirty="0"/>
          </a:p>
          <a:p>
            <a:pPr marL="45720" indent="0" algn="just">
              <a:buNone/>
            </a:pPr>
            <a:endParaRPr lang="sr-Latn-R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39551" y="3861048"/>
            <a:ext cx="8338121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Latn-RS" dirty="0" smtClean="0"/>
              <a:t>		     </a:t>
            </a:r>
            <a:r>
              <a:rPr lang="sr-Latn-RS" i="1" dirty="0" smtClean="0"/>
              <a:t>INTERNI FAKTORI</a:t>
            </a:r>
            <a:endParaRPr lang="sr-Latn-RS" dirty="0" smtClean="0"/>
          </a:p>
          <a:p>
            <a:r>
              <a:rPr lang="sr-Latn-RS" dirty="0"/>
              <a:t>	</a:t>
            </a:r>
            <a:r>
              <a:rPr lang="sr-Latn-RS" b="1" dirty="0" smtClean="0"/>
              <a:t>SNAGE	(+)			SLABOSTI (-)</a:t>
            </a:r>
          </a:p>
          <a:p>
            <a:endParaRPr lang="sr-Latn-RS" b="1" dirty="0"/>
          </a:p>
          <a:p>
            <a:endParaRPr lang="sr-Latn-RS" b="1" dirty="0"/>
          </a:p>
          <a:p>
            <a:endParaRPr lang="sr-Latn-RS" b="1" dirty="0" smtClean="0"/>
          </a:p>
          <a:p>
            <a:r>
              <a:rPr lang="sr-Latn-RS" b="1" dirty="0" smtClean="0"/>
              <a:t>	</a:t>
            </a:r>
          </a:p>
          <a:p>
            <a:r>
              <a:rPr lang="sr-Latn-RS" b="1" dirty="0"/>
              <a:t>	</a:t>
            </a:r>
            <a:r>
              <a:rPr lang="sr-Latn-RS" b="1" dirty="0" smtClean="0"/>
              <a:t>ŠANSE (+)			PRETNJE (-)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		    </a:t>
            </a:r>
            <a:r>
              <a:rPr lang="sr-Latn-RS" i="1" dirty="0" smtClean="0"/>
              <a:t>EKSTERNI FAKTORI</a:t>
            </a:r>
            <a:endParaRPr lang="en-US" i="1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85900" y="5301208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46340" y="4257092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32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33647" y="507633"/>
            <a:ext cx="8686801" cy="1066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 TEORETSKI DEO: Strateški menadžment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6695" y="2449488"/>
            <a:ext cx="8338121" cy="39703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Latn-RS" dirty="0" smtClean="0"/>
              <a:t>		        </a:t>
            </a:r>
            <a:r>
              <a:rPr lang="sr-Latn-RS" i="1" dirty="0" smtClean="0"/>
              <a:t>INTERNI FAKTORI</a:t>
            </a:r>
          </a:p>
          <a:p>
            <a:endParaRPr lang="sr-Latn-RS" i="1" dirty="0" smtClean="0"/>
          </a:p>
          <a:p>
            <a:r>
              <a:rPr lang="sr-Latn-RS" b="1" dirty="0" smtClean="0"/>
              <a:t>SNAGE	(+)			SLABOSTI (-)</a:t>
            </a:r>
          </a:p>
          <a:p>
            <a:pPr marL="285750" indent="-285750">
              <a:buFontTx/>
              <a:buChar char="-"/>
            </a:pPr>
            <a:r>
              <a:rPr lang="sr-Latn-RS" dirty="0" smtClean="0"/>
              <a:t>Motivisano osoblje		- Ograničeni ljudski resursi</a:t>
            </a:r>
          </a:p>
          <a:p>
            <a:pPr marL="285750" indent="-285750">
              <a:buFontTx/>
              <a:buChar char="-"/>
            </a:pPr>
            <a:r>
              <a:rPr lang="sr-Latn-RS" dirty="0" smtClean="0"/>
              <a:t>Savremena oprema	 	- Neiskustvo poslovanja na</a:t>
            </a:r>
          </a:p>
          <a:p>
            <a:pPr lvl="1"/>
            <a:r>
              <a:rPr lang="sr-Latn-RS" dirty="0" smtClean="0"/>
              <a:t>				  svetskom tržištu</a:t>
            </a:r>
          </a:p>
          <a:p>
            <a:endParaRPr lang="sr-Latn-RS" b="1" dirty="0"/>
          </a:p>
          <a:p>
            <a:endParaRPr lang="sr-Latn-RS" b="1" dirty="0" smtClean="0"/>
          </a:p>
          <a:p>
            <a:r>
              <a:rPr lang="sr-Latn-RS" b="1" dirty="0" smtClean="0"/>
              <a:t>ŠANSE (+)			PRETNJE (-)</a:t>
            </a:r>
          </a:p>
          <a:p>
            <a:pPr marL="285750" indent="-285750">
              <a:buFontTx/>
              <a:buChar char="-"/>
            </a:pPr>
            <a:r>
              <a:rPr lang="sr-Latn-RS" dirty="0" smtClean="0"/>
              <a:t>Jedinstven proizvod na		- Pojava konkurencije sa jeftinijom</a:t>
            </a:r>
          </a:p>
          <a:p>
            <a:r>
              <a:rPr lang="sr-Latn-RS" dirty="0"/>
              <a:t> </a:t>
            </a:r>
            <a:r>
              <a:rPr lang="sr-Latn-RS" dirty="0" smtClean="0"/>
              <a:t>    globalnom tržištu		  kopijom</a:t>
            </a:r>
          </a:p>
          <a:p>
            <a:r>
              <a:rPr lang="sr-Latn-RS" dirty="0"/>
              <a:t>	</a:t>
            </a:r>
            <a:r>
              <a:rPr lang="sr-Latn-RS" dirty="0" smtClean="0"/>
              <a:t>			- Moguć pad popularnosti proizvoda.</a:t>
            </a:r>
          </a:p>
          <a:p>
            <a:endParaRPr lang="sr-Latn-RS" dirty="0" smtClean="0"/>
          </a:p>
          <a:p>
            <a:r>
              <a:rPr lang="sr-Latn-RS" dirty="0" smtClean="0"/>
              <a:t>		       </a:t>
            </a:r>
            <a:r>
              <a:rPr lang="sr-Latn-RS" i="1" dirty="0" smtClean="0"/>
              <a:t>EKSTERNI FAKTORI</a:t>
            </a:r>
            <a:endParaRPr lang="en-US" i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44394" y="444376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63305" y="1417552"/>
            <a:ext cx="86887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fontAlgn="base">
              <a:buNone/>
            </a:pPr>
            <a:r>
              <a:rPr lang="sr-Latn-R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</a:t>
            </a:r>
          </a:p>
          <a:p>
            <a:pPr marL="45720" indent="0" fontAlgn="base">
              <a:buNone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Analiza domaćeg preduzeća koje proizvodi i izvozi na globalno tržište ručno izrađen nakit kreiran od strane mladih i obrazovanih dizajnera.  </a:t>
            </a:r>
            <a:endParaRPr lang="sr-Latn-R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158308" y="2886475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" y="47944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908" y="472496"/>
            <a:ext cx="8686801" cy="1066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 TEORETSKI DEO: Strateški menadžment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590" y="1700808"/>
            <a:ext cx="8686801" cy="4191000"/>
          </a:xfrm>
        </p:spPr>
        <p:txBody>
          <a:bodyPr>
            <a:normAutofit/>
          </a:bodyPr>
          <a:lstStyle/>
          <a:p>
            <a:pPr marL="502920" indent="-457200" algn="just">
              <a:lnSpc>
                <a:spcPct val="100000"/>
              </a:lnSpc>
              <a:buFont typeface="+mj-lt"/>
              <a:buAutoNum type="arabicPeriod" startAt="2"/>
            </a:pPr>
            <a:r>
              <a:rPr lang="sr-Latn-RS" b="1" dirty="0"/>
              <a:t>Strategijski izbor </a:t>
            </a:r>
            <a:r>
              <a:rPr lang="sr-Latn-RS" dirty="0"/>
              <a:t>– koji podrazumeva identifikovanje, opis i ocenu strategijskih opcija, ali i izbor strategije preduzeća. </a:t>
            </a:r>
          </a:p>
          <a:p>
            <a:pPr marL="502920" indent="-457200" algn="just">
              <a:lnSpc>
                <a:spcPct val="100000"/>
              </a:lnSpc>
              <a:buFont typeface="+mj-lt"/>
              <a:buAutoNum type="arabicPeriod" startAt="2"/>
            </a:pPr>
            <a:r>
              <a:rPr lang="sr-Latn-RS" b="1" dirty="0" smtClean="0"/>
              <a:t>Strategijska implementacija </a:t>
            </a:r>
            <a:r>
              <a:rPr lang="sr-Latn-RS" dirty="0"/>
              <a:t>– koja se odnosi na stvaranje uslova za </a:t>
            </a:r>
            <a:r>
              <a:rPr lang="sr-Latn-RS" dirty="0" smtClean="0"/>
              <a:t>prevođenje </a:t>
            </a:r>
            <a:r>
              <a:rPr lang="sr-Latn-RS" dirty="0"/>
              <a:t>strategije u akciju</a:t>
            </a:r>
            <a:r>
              <a:rPr lang="sr-Latn-R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908" y="628506"/>
            <a:ext cx="8686801" cy="1066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 TEORETSKI DEO: Strateški menadžment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590" y="1700808"/>
            <a:ext cx="8686801" cy="419100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sr-Latn-RS" dirty="0" smtClean="0"/>
              <a:t>Svrha </a:t>
            </a:r>
            <a:r>
              <a:rPr lang="sr-Latn-RS" dirty="0"/>
              <a:t>strategije </a:t>
            </a:r>
            <a:r>
              <a:rPr lang="sr-Latn-RS" dirty="0" smtClean="0"/>
              <a:t>je</a:t>
            </a:r>
          </a:p>
          <a:p>
            <a:pPr algn="just">
              <a:buFontTx/>
              <a:buChar char="-"/>
            </a:pPr>
            <a:r>
              <a:rPr lang="sr-Latn-RS" dirty="0" smtClean="0"/>
              <a:t>izbor </a:t>
            </a:r>
            <a:r>
              <a:rPr lang="sr-Latn-RS" dirty="0"/>
              <a:t>poslovne delatnosti, </a:t>
            </a:r>
            <a:endParaRPr lang="sr-Latn-RS" dirty="0" smtClean="0"/>
          </a:p>
          <a:p>
            <a:pPr algn="just">
              <a:buFontTx/>
              <a:buChar char="-"/>
            </a:pPr>
            <a:r>
              <a:rPr lang="sr-Latn-RS" dirty="0" smtClean="0"/>
              <a:t>alokacija izvora,</a:t>
            </a:r>
            <a:endParaRPr lang="sr-Latn-RS" dirty="0"/>
          </a:p>
          <a:p>
            <a:pPr algn="just">
              <a:buFontTx/>
              <a:buChar char="-"/>
            </a:pPr>
            <a:r>
              <a:rPr lang="sr-Latn-RS" dirty="0" smtClean="0"/>
              <a:t>stvaranje </a:t>
            </a:r>
            <a:r>
              <a:rPr lang="sr-Latn-RS" dirty="0"/>
              <a:t>održive konkurentske </a:t>
            </a:r>
            <a:r>
              <a:rPr lang="sr-Latn-RS" dirty="0" smtClean="0"/>
              <a:t>prednosti.</a:t>
            </a:r>
          </a:p>
          <a:p>
            <a:pPr algn="just">
              <a:buFontTx/>
              <a:buChar char="-"/>
            </a:pPr>
            <a:endParaRPr lang="sr-Latn-RS" dirty="0" smtClean="0"/>
          </a:p>
          <a:p>
            <a:pPr marL="45720" indent="0" algn="just">
              <a:buNone/>
            </a:pPr>
            <a:r>
              <a:rPr lang="sr-Latn-RS" b="1" dirty="0"/>
              <a:t>Za nastanak, opstanak i uspešno poslovanje preduzeća važni su: </a:t>
            </a:r>
            <a:endParaRPr lang="sr-Latn-RS" b="1" dirty="0" smtClean="0"/>
          </a:p>
          <a:p>
            <a:pPr algn="just"/>
            <a:r>
              <a:rPr lang="sr-Latn-RS" b="1" dirty="0"/>
              <a:t>k</a:t>
            </a:r>
            <a:r>
              <a:rPr lang="sr-Latn-RS" b="1" dirty="0" smtClean="0"/>
              <a:t>apital</a:t>
            </a:r>
          </a:p>
          <a:p>
            <a:pPr algn="just"/>
            <a:r>
              <a:rPr lang="sr-Latn-RS" b="1" dirty="0" smtClean="0"/>
              <a:t>inovacije </a:t>
            </a:r>
            <a:r>
              <a:rPr lang="sr-Latn-RS" b="1" dirty="0"/>
              <a:t>i prihvatanje </a:t>
            </a:r>
            <a:r>
              <a:rPr lang="sr-Latn-RS" b="1" dirty="0" smtClean="0"/>
              <a:t>rizika</a:t>
            </a:r>
          </a:p>
          <a:p>
            <a:pPr algn="just"/>
            <a:r>
              <a:rPr lang="sr-Latn-RS" b="1" dirty="0" smtClean="0"/>
              <a:t>poslovne ideje</a:t>
            </a:r>
          </a:p>
          <a:p>
            <a:pPr algn="just"/>
            <a:r>
              <a:rPr lang="sr-Latn-RS" b="1" dirty="0"/>
              <a:t>m</a:t>
            </a:r>
            <a:r>
              <a:rPr lang="sr-Latn-RS" b="1" dirty="0" smtClean="0"/>
              <a:t>enadžerska sposobnost </a:t>
            </a:r>
            <a:r>
              <a:rPr lang="sr-Latn-RS" b="1" dirty="0"/>
              <a:t>planiranja, organizovanja, vođenja i </a:t>
            </a:r>
            <a:r>
              <a:rPr lang="sr-Latn-RS" b="1" dirty="0" smtClean="0"/>
              <a:t>kontrole</a:t>
            </a:r>
            <a:endParaRPr lang="sr-Latn-R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5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024" y="2492896"/>
            <a:ext cx="8686801" cy="1066800"/>
          </a:xfrm>
        </p:spPr>
        <p:txBody>
          <a:bodyPr/>
          <a:lstStyle/>
          <a:p>
            <a:r>
              <a:rPr lang="en-US" dirty="0" smtClean="0"/>
              <a:t>HVALA NA PAŽNJI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8" y="5439"/>
            <a:ext cx="1369608" cy="13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slides</Template>
  <TotalTime>338</TotalTime>
  <Words>210</Words>
  <Application>Microsoft Office PowerPoint</Application>
  <PresentationFormat>Custom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-SAM SVOJ KONSULTANT- </vt:lpstr>
      <vt:lpstr>PowerPoint Presentation</vt:lpstr>
      <vt:lpstr>PowerPoint Presentation</vt:lpstr>
      <vt:lpstr>PowerPoint Presentation</vt:lpstr>
      <vt:lpstr>I TEORETSKI DEO: Strateški menadžment </vt:lpstr>
      <vt:lpstr>I TEORETSKI DEO: Strateški menadžment </vt:lpstr>
      <vt:lpstr>I TEORETSKI DEO: Strateški menadžment </vt:lpstr>
      <vt:lpstr>I TEORETSKI DEO: Strateški menadžment 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SVOJ KONSULTAT</dc:title>
  <dc:creator>Admin</dc:creator>
  <cp:lastModifiedBy>Dragana</cp:lastModifiedBy>
  <cp:revision>66</cp:revision>
  <dcterms:created xsi:type="dcterms:W3CDTF">2019-04-29T16:25:13Z</dcterms:created>
  <dcterms:modified xsi:type="dcterms:W3CDTF">2019-05-16T12:59:57Z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