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69" r:id="rId4"/>
    <p:sldId id="270" r:id="rId5"/>
    <p:sldId id="271" r:id="rId6"/>
    <p:sldId id="273" r:id="rId7"/>
    <p:sldId id="274" r:id="rId8"/>
    <p:sldId id="275" r:id="rId9"/>
    <p:sldId id="272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howGuides="1">
      <p:cViewPr varScale="1">
        <p:scale>
          <a:sx n="69" d="100"/>
          <a:sy n="69" d="100"/>
        </p:scale>
        <p:origin x="780" y="6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6/8/2019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6/8/2019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3812" y="2276872"/>
            <a:ext cx="5832648" cy="108012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-SAM SVOJ KONSULTANT-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67898" y="2924945"/>
            <a:ext cx="4284476" cy="1080120"/>
          </a:xfrm>
        </p:spPr>
        <p:txBody>
          <a:bodyPr/>
          <a:lstStyle/>
          <a:p>
            <a:pPr algn="ctr"/>
            <a:r>
              <a:rPr lang="sr-Latn-RS" sz="2000" dirty="0" smtClean="0">
                <a:solidFill>
                  <a:schemeClr val="accent1"/>
                </a:solidFill>
                <a:latin typeface="+mj-lt"/>
              </a:rPr>
              <a:t>Razumevanjem novčanih tokova do uspeha u poslovanju.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892" y="598992"/>
            <a:ext cx="8686801" cy="1066800"/>
          </a:xfrm>
        </p:spPr>
        <p:txBody>
          <a:bodyPr/>
          <a:lstStyle/>
          <a:p>
            <a:r>
              <a:rPr lang="sr-Latn-RS" dirty="0" smtClean="0"/>
              <a:t>I</a:t>
            </a:r>
            <a:r>
              <a:rPr lang="en-US" dirty="0" smtClean="0"/>
              <a:t>I</a:t>
            </a:r>
            <a:r>
              <a:rPr lang="sr-Latn-RS" dirty="0" smtClean="0"/>
              <a:t> </a:t>
            </a:r>
            <a:r>
              <a:rPr lang="en-US" dirty="0" smtClean="0"/>
              <a:t>PRAKTIČNI DEO</a:t>
            </a:r>
            <a:r>
              <a:rPr lang="sr-Latn-RS" dirty="0" smtClean="0"/>
              <a:t> </a:t>
            </a:r>
            <a:r>
              <a:rPr lang="en-US" dirty="0" err="1" smtClean="0"/>
              <a:t>Kalkulacija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" y="0"/>
            <a:ext cx="1269876" cy="1269876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kalkulacija</a:t>
            </a:r>
            <a:r>
              <a:rPr lang="en-US" dirty="0"/>
              <a:t> – </a:t>
            </a:r>
            <a:r>
              <a:rPr lang="en-US" dirty="0" err="1"/>
              <a:t>racunski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utvrdjuju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 smtClean="0"/>
              <a:t>usluga</a:t>
            </a:r>
            <a:endParaRPr lang="en-US" dirty="0" smtClean="0"/>
          </a:p>
          <a:p>
            <a:r>
              <a:rPr lang="en-US" dirty="0" err="1"/>
              <a:t>Njome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izracunati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kostanja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nabavna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robe,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robe, I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slucajevima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donosenje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,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troskova</a:t>
            </a:r>
            <a:r>
              <a:rPr lang="en-US" dirty="0"/>
              <a:t>, </a:t>
            </a:r>
            <a:r>
              <a:rPr lang="en-US" dirty="0" err="1"/>
              <a:t>izracunavanje</a:t>
            </a:r>
            <a:r>
              <a:rPr lang="en-US" dirty="0"/>
              <a:t> </a:t>
            </a:r>
            <a:r>
              <a:rPr lang="en-US" dirty="0" err="1"/>
              <a:t>produktivnosti</a:t>
            </a:r>
            <a:r>
              <a:rPr lang="en-US" dirty="0"/>
              <a:t>/</a:t>
            </a:r>
            <a:r>
              <a:rPr lang="en-US" dirty="0" err="1"/>
              <a:t>ekonomicnosti</a:t>
            </a:r>
            <a:r>
              <a:rPr lang="en-US" dirty="0"/>
              <a:t> </a:t>
            </a:r>
            <a:r>
              <a:rPr lang="en-US" dirty="0" err="1"/>
              <a:t>idr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756" y="482538"/>
            <a:ext cx="8686801" cy="1066800"/>
          </a:xfrm>
        </p:spPr>
        <p:txBody>
          <a:bodyPr/>
          <a:lstStyle/>
          <a:p>
            <a:r>
              <a:rPr lang="sr-Latn-RS" dirty="0"/>
              <a:t>I</a:t>
            </a:r>
            <a:r>
              <a:rPr lang="en-US" dirty="0"/>
              <a:t>I</a:t>
            </a:r>
            <a:r>
              <a:rPr lang="sr-Latn-RS" dirty="0"/>
              <a:t> </a:t>
            </a:r>
            <a:r>
              <a:rPr lang="en-US" dirty="0"/>
              <a:t>PRAKTIČNI DEO</a:t>
            </a:r>
            <a:r>
              <a:rPr lang="sr-Latn-RS" dirty="0"/>
              <a:t> </a:t>
            </a:r>
            <a:r>
              <a:rPr lang="en-US" dirty="0" err="1"/>
              <a:t>Kalkulacija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828800"/>
            <a:ext cx="9061648" cy="448052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 </a:t>
            </a:r>
            <a:r>
              <a:rPr lang="en-US" b="1" dirty="0" err="1"/>
              <a:t>Trziste</a:t>
            </a:r>
            <a:r>
              <a:rPr lang="en-US" b="1" dirty="0"/>
              <a:t> </a:t>
            </a:r>
            <a:r>
              <a:rPr lang="en-US" b="1" dirty="0" err="1"/>
              <a:t>odredjuje</a:t>
            </a:r>
            <a:r>
              <a:rPr lang="en-US" b="1" dirty="0"/>
              <a:t> </a:t>
            </a:r>
            <a:r>
              <a:rPr lang="en-US" b="1" dirty="0" err="1"/>
              <a:t>cenu</a:t>
            </a:r>
            <a:r>
              <a:rPr lang="en-US" dirty="0"/>
              <a:t>, </a:t>
            </a:r>
          </a:p>
          <a:p>
            <a:r>
              <a:rPr lang="en-US" i="1" dirty="0"/>
              <a:t> *</a:t>
            </a:r>
            <a:r>
              <a:rPr lang="en-US" i="1" dirty="0" err="1"/>
              <a:t>odnosno</a:t>
            </a:r>
            <a:r>
              <a:rPr lang="en-US" i="1" dirty="0"/>
              <a:t>, </a:t>
            </a:r>
            <a:r>
              <a:rPr lang="en-US" i="1" dirty="0" err="1"/>
              <a:t>kupci</a:t>
            </a:r>
            <a:r>
              <a:rPr lang="en-US" i="1" dirty="0"/>
              <a:t> </a:t>
            </a:r>
            <a:r>
              <a:rPr lang="en-US" i="1" dirty="0" err="1"/>
              <a:t>odredjuju</a:t>
            </a:r>
            <a:r>
              <a:rPr lang="en-US" i="1" dirty="0"/>
              <a:t> </a:t>
            </a:r>
            <a:r>
              <a:rPr lang="en-US" i="1" dirty="0" err="1"/>
              <a:t>cenu</a:t>
            </a:r>
            <a:r>
              <a:rPr lang="en-US" i="1" dirty="0"/>
              <a:t> u </a:t>
            </a:r>
            <a:r>
              <a:rPr lang="en-US" i="1" dirty="0" err="1"/>
              <a:t>odnosu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svoju</a:t>
            </a:r>
            <a:r>
              <a:rPr lang="en-US" i="1" dirty="0"/>
              <a:t> </a:t>
            </a:r>
            <a:r>
              <a:rPr lang="en-US" i="1" dirty="0" err="1"/>
              <a:t>plateznu</a:t>
            </a:r>
            <a:r>
              <a:rPr lang="en-US" i="1" dirty="0"/>
              <a:t> </a:t>
            </a:r>
            <a:r>
              <a:rPr lang="en-US" i="1" dirty="0" err="1"/>
              <a:t>sposobnost</a:t>
            </a:r>
            <a:r>
              <a:rPr lang="en-US" i="1" dirty="0"/>
              <a:t> (</a:t>
            </a:r>
            <a:r>
              <a:rPr lang="en-US" i="1" dirty="0" err="1"/>
              <a:t>koliko</a:t>
            </a:r>
            <a:r>
              <a:rPr lang="en-US" i="1" dirty="0"/>
              <a:t> bi </a:t>
            </a:r>
            <a:r>
              <a:rPr lang="en-US" i="1" dirty="0" err="1"/>
              <a:t>novca</a:t>
            </a:r>
            <a:r>
              <a:rPr lang="en-US" i="1" dirty="0"/>
              <a:t> </a:t>
            </a:r>
            <a:r>
              <a:rPr lang="en-US" i="1" dirty="0" err="1"/>
              <a:t>izdvojili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dati</a:t>
            </a:r>
            <a:r>
              <a:rPr lang="en-US" i="1" dirty="0"/>
              <a:t> </a:t>
            </a:r>
            <a:r>
              <a:rPr lang="en-US" i="1" dirty="0" err="1"/>
              <a:t>proizvod</a:t>
            </a:r>
            <a:r>
              <a:rPr lang="en-US" i="1" dirty="0"/>
              <a:t> </a:t>
            </a:r>
            <a:r>
              <a:rPr lang="en-US" i="1" dirty="0" err="1"/>
              <a:t>ili</a:t>
            </a:r>
            <a:r>
              <a:rPr lang="en-US" i="1" dirty="0"/>
              <a:t> </a:t>
            </a:r>
            <a:r>
              <a:rPr lang="en-US" i="1" dirty="0" err="1"/>
              <a:t>uslugu</a:t>
            </a:r>
            <a:r>
              <a:rPr lang="en-US" i="1" dirty="0"/>
              <a:t>, </a:t>
            </a:r>
            <a:r>
              <a:rPr lang="en-US" i="1" dirty="0" err="1"/>
              <a:t>odgovarajuceg</a:t>
            </a:r>
            <a:r>
              <a:rPr lang="en-US" i="1" dirty="0"/>
              <a:t> </a:t>
            </a:r>
            <a:r>
              <a:rPr lang="en-US" i="1" dirty="0" err="1"/>
              <a:t>kvaliteta</a:t>
            </a:r>
            <a:r>
              <a:rPr lang="en-US" i="1" dirty="0"/>
              <a:t>*</a:t>
            </a:r>
            <a:endParaRPr lang="en-US" dirty="0"/>
          </a:p>
          <a:p>
            <a:r>
              <a:rPr lang="en-US" b="1" dirty="0" err="1"/>
              <a:t>Preduzece</a:t>
            </a:r>
            <a:r>
              <a:rPr lang="en-US" b="1" dirty="0"/>
              <a:t> </a:t>
            </a:r>
            <a:r>
              <a:rPr lang="en-US" b="1" dirty="0" err="1"/>
              <a:t>poznaje</a:t>
            </a:r>
            <a:r>
              <a:rPr lang="en-US" b="1" dirty="0"/>
              <a:t>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 smtClean="0"/>
              <a:t>troškove</a:t>
            </a:r>
            <a:r>
              <a:rPr lang="en-US" dirty="0"/>
              <a:t>, </a:t>
            </a:r>
          </a:p>
          <a:p>
            <a:r>
              <a:rPr lang="en-US" dirty="0"/>
              <a:t>* </a:t>
            </a:r>
            <a:r>
              <a:rPr lang="en-US" dirty="0" err="1"/>
              <a:t>tezi</a:t>
            </a:r>
            <a:r>
              <a:rPr lang="en-US" dirty="0"/>
              <a:t> da </a:t>
            </a:r>
            <a:r>
              <a:rPr lang="en-US" dirty="0" err="1"/>
              <a:t>upozna</a:t>
            </a:r>
            <a:r>
              <a:rPr lang="en-US" dirty="0"/>
              <a:t> </a:t>
            </a:r>
            <a:r>
              <a:rPr lang="en-US" dirty="0" err="1"/>
              <a:t>trziste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, </a:t>
            </a:r>
            <a:r>
              <a:rPr lang="en-US" dirty="0" err="1"/>
              <a:t>plateznu</a:t>
            </a:r>
            <a:r>
              <a:rPr lang="en-US" dirty="0"/>
              <a:t> </a:t>
            </a:r>
            <a:r>
              <a:rPr lang="en-US" dirty="0" err="1"/>
              <a:t>sbosobnost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, pa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troskovima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cenu</a:t>
            </a:r>
            <a:r>
              <a:rPr lang="en-US" dirty="0"/>
              <a:t>*</a:t>
            </a:r>
          </a:p>
          <a:p>
            <a:pPr marL="365760" lvl="1" indent="0">
              <a:buNone/>
            </a:pPr>
            <a:endParaRPr lang="sr-Latn-R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23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892" y="482538"/>
            <a:ext cx="8686801" cy="1066800"/>
          </a:xfrm>
        </p:spPr>
        <p:txBody>
          <a:bodyPr/>
          <a:lstStyle/>
          <a:p>
            <a:r>
              <a:rPr lang="sr-Latn-RS" dirty="0"/>
              <a:t>I</a:t>
            </a:r>
            <a:r>
              <a:rPr lang="en-US" dirty="0"/>
              <a:t>I</a:t>
            </a:r>
            <a:r>
              <a:rPr lang="sr-Latn-RS" dirty="0"/>
              <a:t> </a:t>
            </a:r>
            <a:r>
              <a:rPr lang="en-US" dirty="0"/>
              <a:t>PRAKTIČNI DEO</a:t>
            </a:r>
            <a:r>
              <a:rPr lang="sr-Latn-RS" dirty="0"/>
              <a:t> </a:t>
            </a:r>
            <a:r>
              <a:rPr lang="en-US" dirty="0" err="1"/>
              <a:t>Kalkulacija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828800"/>
            <a:ext cx="9709720" cy="4552528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kalkulacija</a:t>
            </a:r>
            <a:r>
              <a:rPr lang="en-US" dirty="0"/>
              <a:t>:</a:t>
            </a:r>
          </a:p>
          <a:p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/>
              <a:t>sastavljanja</a:t>
            </a:r>
            <a:r>
              <a:rPr lang="en-US" dirty="0"/>
              <a:t> </a:t>
            </a:r>
          </a:p>
          <a:p>
            <a:r>
              <a:rPr lang="en-US" dirty="0"/>
              <a:t>1.prethodna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planska</a:t>
            </a:r>
            <a:r>
              <a:rPr lang="en-US" dirty="0"/>
              <a:t> </a:t>
            </a:r>
            <a:r>
              <a:rPr lang="en-US" dirty="0" err="1"/>
              <a:t>kalkulacija</a:t>
            </a:r>
            <a:r>
              <a:rPr lang="en-US" dirty="0"/>
              <a:t> (</a:t>
            </a:r>
            <a:r>
              <a:rPr lang="en-US" dirty="0" err="1"/>
              <a:t>donosi</a:t>
            </a:r>
            <a:r>
              <a:rPr lang="en-US" dirty="0"/>
              <a:t> se pre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Otpocinjanja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pre </a:t>
            </a:r>
            <a:r>
              <a:rPr lang="en-US" dirty="0" err="1"/>
              <a:t>donosenja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I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proceni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)</a:t>
            </a:r>
          </a:p>
          <a:p>
            <a:r>
              <a:rPr lang="en-US" dirty="0"/>
              <a:t>2. </a:t>
            </a:r>
            <a:r>
              <a:rPr lang="en-US" dirty="0" err="1"/>
              <a:t>medjukalkulacija</a:t>
            </a:r>
            <a:r>
              <a:rPr lang="en-US" dirty="0"/>
              <a:t> (</a:t>
            </a:r>
            <a:r>
              <a:rPr lang="en-US" dirty="0" err="1"/>
              <a:t>izradjuje</a:t>
            </a:r>
            <a:r>
              <a:rPr lang="en-US" dirty="0"/>
              <a:t> se </a:t>
            </a:r>
            <a:r>
              <a:rPr lang="en-US" dirty="0" err="1"/>
              <a:t>npr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odvijanja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faze </a:t>
            </a:r>
            <a:r>
              <a:rPr lang="en-US" dirty="0" err="1"/>
              <a:t>izvodjenja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analizirali</a:t>
            </a:r>
            <a:r>
              <a:rPr lang="en-US" dirty="0"/>
              <a:t> </a:t>
            </a:r>
            <a:r>
              <a:rPr lang="en-US" dirty="0" err="1"/>
              <a:t>dotadasnji</a:t>
            </a:r>
            <a:r>
              <a:rPr lang="en-US" dirty="0"/>
              <a:t> </a:t>
            </a:r>
            <a:r>
              <a:rPr lang="en-US" dirty="0" err="1"/>
              <a:t>troskovi</a:t>
            </a:r>
            <a:r>
              <a:rPr lang="en-US" dirty="0"/>
              <a:t>)</a:t>
            </a:r>
          </a:p>
          <a:p>
            <a:r>
              <a:rPr lang="en-US" dirty="0"/>
              <a:t>3. </a:t>
            </a:r>
            <a:r>
              <a:rPr lang="en-US" dirty="0" err="1"/>
              <a:t>stvarna</a:t>
            </a:r>
            <a:r>
              <a:rPr lang="en-US" dirty="0"/>
              <a:t> </a:t>
            </a:r>
            <a:r>
              <a:rPr lang="en-US" dirty="0" err="1"/>
              <a:t>kalkulacija</a:t>
            </a:r>
            <a:r>
              <a:rPr lang="en-US" dirty="0"/>
              <a:t> (</a:t>
            </a:r>
            <a:r>
              <a:rPr lang="en-US" dirty="0" err="1"/>
              <a:t>izradjuje</a:t>
            </a:r>
            <a:r>
              <a:rPr lang="en-US" dirty="0"/>
              <a:t> se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zavrsene</a:t>
            </a:r>
            <a:r>
              <a:rPr lang="en-US" dirty="0"/>
              <a:t> faze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zavrsenog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)</a:t>
            </a:r>
          </a:p>
          <a:p>
            <a:r>
              <a:rPr lang="en-US" dirty="0"/>
              <a:t>4. </a:t>
            </a:r>
            <a:r>
              <a:rPr lang="en-US" dirty="0" err="1"/>
              <a:t>obracunska</a:t>
            </a:r>
            <a:r>
              <a:rPr lang="en-US" dirty="0"/>
              <a:t> </a:t>
            </a:r>
            <a:r>
              <a:rPr lang="en-US" dirty="0" err="1"/>
              <a:t>kalkulacija</a:t>
            </a:r>
            <a:r>
              <a:rPr lang="en-US" dirty="0"/>
              <a:t> (</a:t>
            </a:r>
            <a:r>
              <a:rPr lang="en-US" dirty="0" err="1"/>
              <a:t>izradjuje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obracunskog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sumiraju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)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4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85" y="629436"/>
            <a:ext cx="8686801" cy="1066800"/>
          </a:xfrm>
        </p:spPr>
        <p:txBody>
          <a:bodyPr/>
          <a:lstStyle/>
          <a:p>
            <a:r>
              <a:rPr lang="sr-Latn-RS" dirty="0"/>
              <a:t>I</a:t>
            </a:r>
            <a:r>
              <a:rPr lang="en-US" dirty="0"/>
              <a:t>I</a:t>
            </a:r>
            <a:r>
              <a:rPr lang="sr-Latn-RS" dirty="0"/>
              <a:t> </a:t>
            </a:r>
            <a:r>
              <a:rPr lang="en-US" dirty="0"/>
              <a:t>PRAKTIČNI DEO</a:t>
            </a:r>
            <a:r>
              <a:rPr lang="sr-Latn-RS" dirty="0"/>
              <a:t> </a:t>
            </a:r>
            <a:r>
              <a:rPr lang="en-US" dirty="0" err="1"/>
              <a:t>Kalkulacija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Primer </a:t>
            </a:r>
            <a:r>
              <a:rPr lang="en-US" dirty="0" err="1"/>
              <a:t>kalkulacije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/</a:t>
            </a:r>
            <a:r>
              <a:rPr lang="en-US" dirty="0" err="1" smtClean="0"/>
              <a:t>usluga</a:t>
            </a:r>
            <a:endParaRPr lang="en-US" dirty="0"/>
          </a:p>
          <a:p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znamo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:</a:t>
            </a:r>
          </a:p>
          <a:p>
            <a:r>
              <a:rPr lang="en-US" b="1" dirty="0" err="1"/>
              <a:t>Ukupan</a:t>
            </a:r>
            <a:r>
              <a:rPr lang="en-US" b="1" dirty="0"/>
              <a:t> </a:t>
            </a:r>
            <a:r>
              <a:rPr lang="en-US" b="1" dirty="0" err="1"/>
              <a:t>prihod</a:t>
            </a:r>
            <a:r>
              <a:rPr lang="en-US" b="1" dirty="0"/>
              <a:t> </a:t>
            </a:r>
            <a:r>
              <a:rPr lang="en-US" dirty="0"/>
              <a:t>=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x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proizvoda</a:t>
            </a:r>
            <a:endParaRPr lang="en-US" dirty="0"/>
          </a:p>
          <a:p>
            <a:r>
              <a:rPr lang="en-US" b="1" dirty="0" err="1"/>
              <a:t>Dobit</a:t>
            </a:r>
            <a:r>
              <a:rPr lang="en-US" b="1" dirty="0"/>
              <a:t> </a:t>
            </a:r>
            <a:r>
              <a:rPr lang="en-US" dirty="0"/>
              <a:t>=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–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rashod</a:t>
            </a:r>
            <a:endParaRPr lang="en-US" dirty="0"/>
          </a:p>
          <a:p>
            <a:pPr lvl="2"/>
            <a:r>
              <a:rPr lang="en-US" dirty="0" err="1"/>
              <a:t>Metoda</a:t>
            </a:r>
            <a:r>
              <a:rPr lang="en-US" dirty="0"/>
              <a:t> „</a:t>
            </a:r>
            <a:r>
              <a:rPr lang="en-US" dirty="0" err="1"/>
              <a:t>troškovi</a:t>
            </a:r>
            <a:r>
              <a:rPr lang="en-US" dirty="0"/>
              <a:t> plus“</a:t>
            </a:r>
            <a:endParaRPr lang="en-US" sz="1800" b="1" dirty="0"/>
          </a:p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je da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zbir</a:t>
            </a:r>
            <a:r>
              <a:rPr lang="en-US" dirty="0"/>
              <a:t> </a:t>
            </a:r>
            <a:r>
              <a:rPr lang="en-US" dirty="0" err="1"/>
              <a:t>direktnih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doda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r>
              <a:rPr lang="en-US" dirty="0" err="1"/>
              <a:t>Direktni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 a </a:t>
            </a:r>
            <a:r>
              <a:rPr lang="en-US" dirty="0" err="1"/>
              <a:t>indirektni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fiksnih</a:t>
            </a:r>
            <a:r>
              <a:rPr lang="en-US" dirty="0"/>
              <a:t> </a:t>
            </a:r>
            <a:r>
              <a:rPr lang="en-US" dirty="0" err="1"/>
              <a:t>indirektnih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amorizacije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opštih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.</a:t>
            </a:r>
          </a:p>
          <a:p>
            <a:r>
              <a:rPr lang="en-US" b="1" dirty="0" err="1"/>
              <a:t>Cena</a:t>
            </a:r>
            <a:r>
              <a:rPr lang="en-US" dirty="0"/>
              <a:t>= </a:t>
            </a:r>
            <a:r>
              <a:rPr lang="en-US" dirty="0" err="1"/>
              <a:t>Direktni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+ </a:t>
            </a:r>
            <a:r>
              <a:rPr lang="en-US" dirty="0" err="1"/>
              <a:t>Indirektni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+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dobiti</a:t>
            </a:r>
            <a:endParaRPr lang="en-US" dirty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predezuće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ciljanu</a:t>
            </a:r>
            <a:r>
              <a:rPr lang="en-US" dirty="0"/>
              <a:t> </a:t>
            </a:r>
            <a:r>
              <a:rPr lang="en-US" dirty="0" err="1"/>
              <a:t>maržu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formula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kalkulaciju</a:t>
            </a:r>
            <a:r>
              <a:rPr lang="en-US" dirty="0"/>
              <a:t> </a:t>
            </a:r>
            <a:r>
              <a:rPr lang="en-US" dirty="0" err="1"/>
              <a:t>podajne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:</a:t>
            </a:r>
          </a:p>
          <a:p>
            <a:pPr marL="45720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9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892" y="533400"/>
            <a:ext cx="8338121" cy="1023392"/>
          </a:xfrm>
        </p:spPr>
        <p:txBody>
          <a:bodyPr/>
          <a:lstStyle/>
          <a:p>
            <a:r>
              <a:rPr lang="sr-Latn-RS" dirty="0"/>
              <a:t>I</a:t>
            </a:r>
            <a:r>
              <a:rPr lang="en-US" dirty="0"/>
              <a:t>I</a:t>
            </a:r>
            <a:r>
              <a:rPr lang="sr-Latn-RS" dirty="0"/>
              <a:t> </a:t>
            </a:r>
            <a:r>
              <a:rPr lang="en-US" dirty="0"/>
              <a:t>PRAKTIČNI DEO</a:t>
            </a:r>
            <a:r>
              <a:rPr lang="sr-Latn-RS" dirty="0"/>
              <a:t> </a:t>
            </a:r>
            <a:r>
              <a:rPr lang="en-US" dirty="0" err="1"/>
              <a:t>Kalkulacija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Troškovi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jedinici</a:t>
            </a:r>
            <a:r>
              <a:rPr lang="en-US" b="1" dirty="0"/>
              <a:t> </a:t>
            </a:r>
            <a:r>
              <a:rPr lang="en-US" b="1" dirty="0" err="1"/>
              <a:t>poizvoda</a:t>
            </a:r>
            <a:r>
              <a:rPr lang="en-US" dirty="0"/>
              <a:t>= </a:t>
            </a:r>
            <a:r>
              <a:rPr lang="en-US" dirty="0" err="1"/>
              <a:t>Varijabilni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/>
              <a:t> + </a:t>
            </a:r>
            <a:r>
              <a:rPr lang="en-US" dirty="0" err="1"/>
              <a:t>Fiksni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/>
              <a:t> / </a:t>
            </a:r>
            <a:r>
              <a:rPr lang="en-US" dirty="0" err="1"/>
              <a:t>Očekivana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u </a:t>
            </a:r>
            <a:r>
              <a:rPr lang="en-US" dirty="0" err="1"/>
              <a:t>jedinicama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9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956" y="533400"/>
            <a:ext cx="7762057" cy="1066800"/>
          </a:xfrm>
        </p:spPr>
        <p:txBody>
          <a:bodyPr/>
          <a:lstStyle/>
          <a:p>
            <a:r>
              <a:rPr lang="sr-Latn-RS" dirty="0"/>
              <a:t>I</a:t>
            </a:r>
            <a:r>
              <a:rPr lang="en-US" dirty="0"/>
              <a:t>I</a:t>
            </a:r>
            <a:r>
              <a:rPr lang="sr-Latn-RS" dirty="0"/>
              <a:t> </a:t>
            </a:r>
            <a:r>
              <a:rPr lang="en-US" dirty="0"/>
              <a:t>PRAKTIČNI DEO</a:t>
            </a:r>
            <a:r>
              <a:rPr lang="sr-Latn-RS" dirty="0"/>
              <a:t> </a:t>
            </a:r>
            <a:r>
              <a:rPr lang="en-US" dirty="0" err="1"/>
              <a:t>Kalkulacija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1461" y="1828800"/>
            <a:ext cx="7454304" cy="419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4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02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892" y="533400"/>
            <a:ext cx="8338121" cy="1066800"/>
          </a:xfrm>
        </p:spPr>
        <p:txBody>
          <a:bodyPr/>
          <a:lstStyle/>
          <a:p>
            <a:r>
              <a:rPr lang="sr-Latn-RS" dirty="0"/>
              <a:t>I</a:t>
            </a:r>
            <a:r>
              <a:rPr lang="en-US" dirty="0"/>
              <a:t>I</a:t>
            </a:r>
            <a:r>
              <a:rPr lang="sr-Latn-RS" dirty="0"/>
              <a:t> </a:t>
            </a:r>
            <a:r>
              <a:rPr lang="en-US" dirty="0"/>
              <a:t>PRAKTIČNI DEO</a:t>
            </a:r>
            <a:r>
              <a:rPr lang="sr-Latn-RS" dirty="0"/>
              <a:t> </a:t>
            </a:r>
            <a:r>
              <a:rPr lang="en-US" dirty="0" err="1"/>
              <a:t>Kalkulacija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1461" y="1828800"/>
            <a:ext cx="7454304" cy="419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4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876" y="2852936"/>
            <a:ext cx="8686801" cy="1066800"/>
          </a:xfrm>
        </p:spPr>
        <p:txBody>
          <a:bodyPr/>
          <a:lstStyle/>
          <a:p>
            <a:pPr algn="ctr"/>
            <a:r>
              <a:rPr lang="en-US" dirty="0" smtClean="0"/>
              <a:t>HVALA NA PAŽNJI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" y="0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slides</Template>
  <TotalTime>334</TotalTime>
  <Words>385</Words>
  <Application>Microsoft Office PowerPoint</Application>
  <PresentationFormat>Custom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Palatino Linotype</vt:lpstr>
      <vt:lpstr>Business strategy presentation</vt:lpstr>
      <vt:lpstr>-SAM SVOJ KONSULTANT- </vt:lpstr>
      <vt:lpstr>II PRAKTIČNI DEO Kalkulacija kao osnova poslovanja</vt:lpstr>
      <vt:lpstr>II PRAKTIČNI DEO Kalkulacija kao osnova poslovanja</vt:lpstr>
      <vt:lpstr>II PRAKTIČNI DEO Kalkulacija kao osnova poslovanja</vt:lpstr>
      <vt:lpstr>II PRAKTIČNI DEO Kalkulacija kao osnova poslovanja</vt:lpstr>
      <vt:lpstr>II PRAKTIČNI DEO Kalkulacija kao osnova poslovanja</vt:lpstr>
      <vt:lpstr>II PRAKTIČNI DEO Kalkulacija kao osnova poslovanja</vt:lpstr>
      <vt:lpstr>II PRAKTIČNI DEO Kalkulacija kao osnova poslovanja</vt:lpstr>
      <vt:lpstr>HVALA NA PAŽNJI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SVOJ KONSULTAT</dc:title>
  <dc:creator>Admin</dc:creator>
  <cp:lastModifiedBy>Dragana</cp:lastModifiedBy>
  <cp:revision>69</cp:revision>
  <dcterms:created xsi:type="dcterms:W3CDTF">2019-04-29T16:25:13Z</dcterms:created>
  <dcterms:modified xsi:type="dcterms:W3CDTF">2019-06-08T06:47:10Z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